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312" r:id="rId2"/>
    <p:sldId id="325" r:id="rId3"/>
    <p:sldId id="258" r:id="rId4"/>
    <p:sldId id="323" r:id="rId5"/>
    <p:sldId id="259" r:id="rId6"/>
    <p:sldId id="313" r:id="rId7"/>
    <p:sldId id="282" r:id="rId8"/>
    <p:sldId id="281" r:id="rId9"/>
    <p:sldId id="319" r:id="rId10"/>
    <p:sldId id="318" r:id="rId11"/>
    <p:sldId id="261" r:id="rId12"/>
    <p:sldId id="283" r:id="rId13"/>
    <p:sldId id="284" r:id="rId14"/>
    <p:sldId id="262" r:id="rId15"/>
    <p:sldId id="285" r:id="rId16"/>
    <p:sldId id="286" r:id="rId17"/>
    <p:sldId id="314" r:id="rId18"/>
    <p:sldId id="315" r:id="rId19"/>
    <p:sldId id="263" r:id="rId20"/>
    <p:sldId id="287" r:id="rId21"/>
    <p:sldId id="288" r:id="rId22"/>
    <p:sldId id="264" r:id="rId23"/>
    <p:sldId id="289" r:id="rId24"/>
    <p:sldId id="290" r:id="rId25"/>
    <p:sldId id="265" r:id="rId26"/>
    <p:sldId id="291" r:id="rId27"/>
    <p:sldId id="292" r:id="rId28"/>
    <p:sldId id="266" r:id="rId29"/>
    <p:sldId id="267" r:id="rId30"/>
    <p:sldId id="293" r:id="rId31"/>
    <p:sldId id="316" r:id="rId32"/>
    <p:sldId id="294" r:id="rId33"/>
    <p:sldId id="269" r:id="rId34"/>
    <p:sldId id="270" r:id="rId35"/>
    <p:sldId id="324" r:id="rId36"/>
    <p:sldId id="271" r:id="rId37"/>
    <p:sldId id="268" r:id="rId38"/>
    <p:sldId id="295" r:id="rId39"/>
    <p:sldId id="296" r:id="rId40"/>
    <p:sldId id="320" r:id="rId41"/>
    <p:sldId id="321" r:id="rId42"/>
    <p:sldId id="272" r:id="rId43"/>
    <p:sldId id="297" r:id="rId44"/>
    <p:sldId id="298" r:id="rId45"/>
    <p:sldId id="273" r:id="rId46"/>
    <p:sldId id="299" r:id="rId47"/>
    <p:sldId id="300" r:id="rId48"/>
    <p:sldId id="274" r:id="rId49"/>
    <p:sldId id="301" r:id="rId50"/>
    <p:sldId id="302" r:id="rId51"/>
    <p:sldId id="275" r:id="rId52"/>
    <p:sldId id="303" r:id="rId53"/>
    <p:sldId id="304" r:id="rId54"/>
    <p:sldId id="276" r:id="rId55"/>
    <p:sldId id="305" r:id="rId56"/>
    <p:sldId id="306" r:id="rId57"/>
    <p:sldId id="277" r:id="rId58"/>
    <p:sldId id="307" r:id="rId59"/>
    <p:sldId id="308" r:id="rId60"/>
    <p:sldId id="278" r:id="rId61"/>
    <p:sldId id="309" r:id="rId62"/>
    <p:sldId id="310" r:id="rId63"/>
    <p:sldId id="317" r:id="rId64"/>
    <p:sldId id="279" r:id="rId65"/>
    <p:sldId id="28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Hansen" initials="LH" lastIdx="30" clrIdx="0"/>
  <p:cmAuthor id="2" name="Katie Keown" initials="KK" lastIdx="54" clrIdx="1"/>
  <p:cmAuthor id="3" name="Susan Pimentel" initials="" lastIdx="18" clrIdx="2"/>
  <p:cmAuthor id="4" name="Reviewer" initials="L" lastIdx="1" clrIdx="3"/>
  <p:cmAuthor id="5" name="Sultana Salma" initials="SS" lastIdx="5" clrIdx="4">
    <p:extLst>
      <p:ext uri="{19B8F6BF-5375-455C-9EA6-DF929625EA0E}">
        <p15:presenceInfo xmlns:p15="http://schemas.microsoft.com/office/powerpoint/2012/main" userId="Sultana Salma" providerId="None"/>
      </p:ext>
    </p:extLst>
  </p:cmAuthor>
  <p:cmAuthor id="6" name="Laura Stephens" initials="LS" lastIdx="6" clrIdx="5">
    <p:extLst>
      <p:ext uri="{19B8F6BF-5375-455C-9EA6-DF929625EA0E}">
        <p15:presenceInfo xmlns:p15="http://schemas.microsoft.com/office/powerpoint/2012/main" userId="0771e19aa099c2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93E"/>
    <a:srgbClr val="230000"/>
    <a:srgbClr val="CCD3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61" autoAdjust="0"/>
    <p:restoredTop sz="52014" autoAdjust="0"/>
  </p:normalViewPr>
  <p:slideViewPr>
    <p:cSldViewPr snapToGrid="0">
      <p:cViewPr varScale="1">
        <p:scale>
          <a:sx n="37" d="100"/>
          <a:sy n="37" d="100"/>
        </p:scale>
        <p:origin x="1992" y="5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54568-41DF-4F21-AD9A-EB5AC2EDDC40}" type="datetimeFigureOut">
              <a:rPr lang="en-US" smtClean="0"/>
              <a:t>1/23/2020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C1E7A-7203-4B29-BE2A-FD4C6482419E}" type="slidenum">
              <a:rPr lang="en-US" smtClean="0"/>
              <a:t>‹#›</a:t>
            </a:fld>
            <a:endParaRPr lang="en-US" dirty="0"/>
          </a:p>
        </p:txBody>
      </p:sp>
    </p:spTree>
    <p:extLst>
      <p:ext uri="{BB962C8B-B14F-4D97-AF65-F5344CB8AC3E}">
        <p14:creationId xmlns:p14="http://schemas.microsoft.com/office/powerpoint/2010/main" val="2374275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module was last updated on January 2017.</a:t>
            </a:r>
          </a:p>
          <a:p>
            <a:endParaRPr lang="en-US" baseline="0"/>
          </a:p>
          <a:p>
            <a:r>
              <a:rPr lang="en-US" baseline="0"/>
              <a:t>Remember</a:t>
            </a:r>
            <a:r>
              <a:rPr lang="en-US" baseline="0" dirty="0"/>
              <a:t>, items should require close reading of a text, focus on important points, and require students to use textual evidence as a basis for their answer. We are now going to focus specifically on alignment to the language of the standards of grade 4. You will find that although an item may meet the language of the CCSS, it may not meet the other required characteristics previously discussed in the High-Quality Reading Items Overview module. To be an aligned item, the item must meet all characteristics. </a:t>
            </a:r>
          </a:p>
          <a:p>
            <a:endParaRPr lang="en-US" baseline="0" dirty="0"/>
          </a:p>
          <a:p>
            <a:r>
              <a:rPr lang="en-US" baseline="0" dirty="0"/>
              <a:t>For example, what if an item aligned RL.4.4 does ask students to determine meaning, but the tested word is not tied to central ideas or important points? It aligns to the language of the standard, but it DOESN’T lead to deeper understanding of central ideas. Because it does not align to the other characteristics previously discussed, it should not be considered a well-aligned item.</a:t>
            </a:r>
          </a:p>
        </p:txBody>
      </p:sp>
      <p:sp>
        <p:nvSpPr>
          <p:cNvPr id="4" name="Slide Number Placeholder 3"/>
          <p:cNvSpPr>
            <a:spLocks noGrp="1"/>
          </p:cNvSpPr>
          <p:nvPr>
            <p:ph type="sldNum" sz="quarter" idx="10"/>
          </p:nvPr>
        </p:nvSpPr>
        <p:spPr/>
        <p:txBody>
          <a:bodyPr/>
          <a:lstStyle/>
          <a:p>
            <a:fld id="{D2A8CB79-26D9-47B3-A269-5F23059CE68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48066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this sample item for</a:t>
            </a:r>
            <a:r>
              <a:rPr lang="en-US" sz="1200" kern="1200" baseline="0" dirty="0">
                <a:solidFill>
                  <a:schemeClr val="tx1"/>
                </a:solidFill>
                <a:effectLst/>
                <a:latin typeface="+mn-lt"/>
                <a:ea typeface="+mn-ea"/>
                <a:cs typeface="+mn-cs"/>
              </a:rPr>
              <a:t> </a:t>
            </a:r>
            <a:r>
              <a:rPr lang="en-US" dirty="0"/>
              <a:t>RL.4.3.</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dirty="0"/>
              <a:t>“It looks like an upsidey-down waterfall!” Gram said. </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No, this item does not align to the grade 4 standard. The standard calls for deep descriptions of characters, settings,</a:t>
            </a:r>
            <a:r>
              <a:rPr lang="en-US" sz="1200" kern="1200" baseline="0" dirty="0">
                <a:solidFill>
                  <a:schemeClr val="tx1"/>
                </a:solidFill>
                <a:effectLst/>
                <a:latin typeface="+mn-lt"/>
                <a:ea typeface="+mn-ea"/>
                <a:cs typeface="+mn-cs"/>
              </a:rPr>
              <a:t> or events, with students being directed to draw on</a:t>
            </a:r>
            <a:r>
              <a:rPr lang="en-US" sz="1200" kern="1200" dirty="0">
                <a:solidFill>
                  <a:schemeClr val="tx1"/>
                </a:solidFill>
                <a:effectLst/>
                <a:latin typeface="+mn-lt"/>
                <a:ea typeface="+mn-ea"/>
                <a:cs typeface="+mn-cs"/>
              </a:rPr>
              <a:t> specific details. This item simply</a:t>
            </a:r>
            <a:r>
              <a:rPr lang="en-US" sz="1200" kern="1200" baseline="0" dirty="0">
                <a:solidFill>
                  <a:schemeClr val="tx1"/>
                </a:solidFill>
                <a:effectLst/>
                <a:latin typeface="+mn-lt"/>
                <a:ea typeface="+mn-ea"/>
                <a:cs typeface="+mn-cs"/>
              </a:rPr>
              <a:t> requires students to find the quotation provided, giving Gram’s description. There is no “deep description” involved, and the use of specific details is really the misuse of textual details here because students are only performing a simple recall activity, matching the quotation from Gram to the setting of Old Faithful. </a:t>
            </a:r>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12</a:t>
            </a:fld>
            <a:endParaRPr lang="en-US" dirty="0"/>
          </a:p>
        </p:txBody>
      </p:sp>
    </p:spTree>
    <p:extLst>
      <p:ext uri="{BB962C8B-B14F-4D97-AF65-F5344CB8AC3E}">
        <p14:creationId xmlns:p14="http://schemas.microsoft.com/office/powerpoint/2010/main" val="2110526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another example for</a:t>
            </a:r>
            <a:r>
              <a:rPr lang="en-US" sz="1200" kern="1200" baseline="0" dirty="0">
                <a:solidFill>
                  <a:schemeClr val="tx1"/>
                </a:solidFill>
                <a:effectLst/>
                <a:latin typeface="+mn-lt"/>
                <a:ea typeface="+mn-ea"/>
                <a:cs typeface="+mn-cs"/>
              </a:rPr>
              <a:t> </a:t>
            </a:r>
            <a:r>
              <a:rPr lang="en-US" dirty="0"/>
              <a:t>RL.4.3.</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Possible</a:t>
            </a:r>
            <a:r>
              <a:rPr lang="en-US" sz="1200" b="0" kern="1200" baseline="0" dirty="0">
                <a:solidFill>
                  <a:schemeClr val="tx1"/>
                </a:solidFill>
                <a:effectLst/>
                <a:latin typeface="+mn-lt"/>
                <a:ea typeface="+mn-ea"/>
                <a:cs typeface="+mn-cs"/>
              </a:rPr>
              <a:t> answers: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19:</a:t>
            </a:r>
            <a:r>
              <a:rPr lang="en-US" sz="1200" kern="1200" baseline="0" dirty="0">
                <a:solidFill>
                  <a:schemeClr val="tx1"/>
                </a:solidFill>
                <a:effectLst/>
                <a:latin typeface="+mn-lt"/>
                <a:ea typeface="+mn-ea"/>
                <a:cs typeface="+mn-cs"/>
              </a:rPr>
              <a:t> This paragraph gives Gram’s exclamation as she sees the geyser for the first time.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20: This paragraph describes Gram smiling as she views the eruption, enjoying the mist while others back away from it, and cheering.</a:t>
            </a:r>
          </a:p>
          <a:p>
            <a:r>
              <a:rPr lang="en-US" sz="1200" kern="1200" dirty="0">
                <a:solidFill>
                  <a:schemeClr val="tx1"/>
                </a:solidFill>
                <a:effectLst/>
                <a:latin typeface="+mn-lt"/>
                <a:ea typeface="+mn-ea"/>
                <a:cs typeface="+mn-cs"/>
              </a:rPr>
              <a:t>Paragraph 22: This paragraph is Gram’s positive response to Gramps asking if she enjoys the geyser.</a:t>
            </a:r>
          </a:p>
          <a:p>
            <a:r>
              <a:rPr lang="en-US" sz="1200" kern="1200" dirty="0">
                <a:solidFill>
                  <a:schemeClr val="tx1"/>
                </a:solidFill>
                <a:effectLst/>
                <a:latin typeface="+mn-lt"/>
                <a:ea typeface="+mn-ea"/>
                <a:cs typeface="+mn-cs"/>
              </a:rPr>
              <a:t>Paragraph 24: This paragraph illustrates how long Gram stayed at the scene and her reluctance to leave long after the eruption was over.</a:t>
            </a:r>
          </a:p>
          <a:p>
            <a:r>
              <a:rPr lang="en-US" sz="1200" kern="1200" dirty="0">
                <a:solidFill>
                  <a:schemeClr val="tx1"/>
                </a:solidFill>
                <a:effectLst/>
                <a:latin typeface="+mn-lt"/>
                <a:ea typeface="+mn-ea"/>
                <a:cs typeface="+mn-cs"/>
              </a:rPr>
              <a:t>Paragraph 25: This paragraph explains how Gram cried when she left Old Faithful.</a:t>
            </a:r>
          </a:p>
          <a:p>
            <a:r>
              <a:rPr lang="en-US" sz="1200" kern="1200" dirty="0">
                <a:solidFill>
                  <a:schemeClr val="tx1"/>
                </a:solidFill>
                <a:effectLst/>
                <a:latin typeface="+mn-lt"/>
                <a:ea typeface="+mn-ea"/>
                <a:cs typeface="+mn-cs"/>
              </a:rPr>
              <a:t>Paragraph 26: This paragraph is a line of dialogue explaining Gram’s grateful attitude toward the experience.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Yes, this item is well aligned to the grade-level standard. The idea of Gram’s adventurous nature and her excitement over seeing Old Faithful is well</a:t>
            </a:r>
            <a:r>
              <a:rPr lang="en-US" sz="1200" kern="1200" baseline="0" dirty="0">
                <a:solidFill>
                  <a:schemeClr val="tx1"/>
                </a:solidFill>
                <a:effectLst/>
                <a:latin typeface="+mn-lt"/>
                <a:ea typeface="+mn-ea"/>
                <a:cs typeface="+mn-cs"/>
              </a:rPr>
              <a:t> developed by various pieces of textual evidence. It is perfectly acceptable that, in some items, the description is provided in the item stem and students are required to find the evidence that supports it. </a:t>
            </a:r>
            <a:r>
              <a:rPr lang="en-US" sz="1200" kern="1200" dirty="0">
                <a:solidFill>
                  <a:schemeClr val="tx1"/>
                </a:solidFill>
                <a:effectLst/>
                <a:latin typeface="+mn-lt"/>
                <a:ea typeface="+mn-ea"/>
                <a:cs typeface="+mn-cs"/>
              </a:rPr>
              <a:t>The item also aligns to RL.4.1. because students</a:t>
            </a:r>
            <a:r>
              <a:rPr lang="en-US" sz="1200" kern="1200" baseline="0" dirty="0">
                <a:solidFill>
                  <a:schemeClr val="tx1"/>
                </a:solidFill>
                <a:effectLst/>
                <a:latin typeface="+mn-lt"/>
                <a:ea typeface="+mn-ea"/>
                <a:cs typeface="+mn-cs"/>
              </a:rPr>
              <a:t> are required to interact directly with the text to circle paragraphs that provide supporting evidence of Gram’s satisfaction.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find several places in the text to show evidence of Gram’s satisfaction</a:t>
            </a:r>
            <a:r>
              <a:rPr lang="en-US" sz="1200" kern="1200" baseline="0" dirty="0">
                <a:solidFill>
                  <a:schemeClr val="tx1"/>
                </a:solidFill>
                <a:effectLst/>
                <a:latin typeface="+mn-lt"/>
                <a:ea typeface="+mn-ea"/>
                <a:cs typeface="+mn-cs"/>
              </a:rPr>
              <a:t> with Old Faithful.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 </a:t>
            </a:r>
            <a:r>
              <a:rPr lang="en-US" sz="1200" kern="1200" dirty="0">
                <a:solidFill>
                  <a:schemeClr val="tx1"/>
                </a:solidFill>
                <a:effectLst/>
                <a:latin typeface="+mn-lt"/>
                <a:ea typeface="+mn-ea"/>
                <a:cs typeface="+mn-cs"/>
              </a:rPr>
              <a:t>Yes, the idea of Gram’s satisfaction during her adventure</a:t>
            </a:r>
            <a:r>
              <a:rPr lang="en-US" sz="1200" kern="1200" baseline="0" dirty="0">
                <a:solidFill>
                  <a:schemeClr val="tx1"/>
                </a:solidFill>
                <a:effectLst/>
                <a:latin typeface="+mn-lt"/>
                <a:ea typeface="+mn-ea"/>
                <a:cs typeface="+mn-cs"/>
              </a:rPr>
              <a:t> is key to understanding the theme of the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because students are required to find paragraphs in the text that offer textual support for Gram’s feelings regarding Old Faithful. </a:t>
            </a:r>
          </a:p>
        </p:txBody>
      </p:sp>
      <p:sp>
        <p:nvSpPr>
          <p:cNvPr id="4" name="Slide Number Placeholder 3"/>
          <p:cNvSpPr>
            <a:spLocks noGrp="1"/>
          </p:cNvSpPr>
          <p:nvPr>
            <p:ph type="sldNum" sz="quarter" idx="10"/>
          </p:nvPr>
        </p:nvSpPr>
        <p:spPr/>
        <p:txBody>
          <a:bodyPr/>
          <a:lstStyle/>
          <a:p>
            <a:fld id="{36EC1E7A-7203-4B29-BE2A-FD4C6482419E}" type="slidenum">
              <a:rPr lang="en-US" smtClean="0"/>
              <a:t>13</a:t>
            </a:fld>
            <a:endParaRPr lang="en-US" dirty="0"/>
          </a:p>
        </p:txBody>
      </p:sp>
    </p:spTree>
    <p:extLst>
      <p:ext uri="{BB962C8B-B14F-4D97-AF65-F5344CB8AC3E}">
        <p14:creationId xmlns:p14="http://schemas.microsoft.com/office/powerpoint/2010/main" val="49112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a:t>
            </a:r>
            <a:r>
              <a:rPr lang="en-US" baseline="0" dirty="0"/>
              <a:t> 4 asks students to determine meaning. The term “as they are used in the text” is essential. Students must not simply determine meaning of words in isolation; they must be tested on words surrounded by sufficient context. To create fair, reliable tests, context should be included so students can demonstrate their mastery of reading strategies used to determine the meaning of unknown words. </a:t>
            </a:r>
          </a:p>
          <a:p>
            <a:endParaRPr lang="en-US" dirty="0"/>
          </a:p>
          <a:p>
            <a:r>
              <a:rPr lang="en-US" dirty="0"/>
              <a:t>At grade 4, although</a:t>
            </a:r>
            <a:r>
              <a:rPr lang="en-US" baseline="0" dirty="0"/>
              <a:t> the standard uses allusions to mythological characters, it is certainly not limited to testing only that type of vocabulary. Regular word meaning and other types of figurative language are also able to be included, as long as there is strong context to help students determine meaning.</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are other features of vocabulary that should be checked, such as whether the word or phrase is/includes tier 2 academic vocabulary and whether it is central to the understanding of the meaning of the text; however, for now we will focus solely on the language of the standard as the first step toward determining alignment.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Please see CCSSO Criteria for High Quality Assessment, specifically Criterion B6, (available here: http://www.ccsso.org/Documents/2014/CCSSO%20Criteria%20for%20High%20Quality%20Assessments%2003242014.pdf) for additional information about assessment of vocabulary.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14</a:t>
            </a:fld>
            <a:endParaRPr lang="en-US" dirty="0"/>
          </a:p>
        </p:txBody>
      </p:sp>
    </p:spTree>
    <p:extLst>
      <p:ext uri="{BB962C8B-B14F-4D97-AF65-F5344CB8AC3E}">
        <p14:creationId xmlns:p14="http://schemas.microsoft.com/office/powerpoint/2010/main" val="1685172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the first example of an item written to</a:t>
            </a:r>
            <a:r>
              <a:rPr lang="en-US" sz="1200" kern="1200" baseline="0" dirty="0">
                <a:solidFill>
                  <a:schemeClr val="tx1"/>
                </a:solidFill>
                <a:effectLst/>
                <a:latin typeface="+mn-lt"/>
                <a:ea typeface="+mn-ea"/>
                <a:cs typeface="+mn-cs"/>
              </a:rPr>
              <a:t> </a:t>
            </a:r>
            <a:r>
              <a:rPr lang="en-US" dirty="0"/>
              <a:t>RL.4.4.</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C, 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No, this item does not align to the grade 4 standard. The standard asks students to</a:t>
            </a:r>
            <a:r>
              <a:rPr lang="en-US" sz="1200" kern="1200" baseline="0" dirty="0">
                <a:solidFill>
                  <a:schemeClr val="tx1"/>
                </a:solidFill>
                <a:effectLst/>
                <a:latin typeface="+mn-lt"/>
                <a:ea typeface="+mn-ea"/>
                <a:cs typeface="+mn-cs"/>
              </a:rPr>
              <a:t> determine meaning. This item simply asks students to think about real versus made-up words. Although the made-up words are used in the text to help characterize Grams, this item does not highlight that point. Additionally, is the item really text-based or require use of evidence? Students would have to go outside the text and rely on prior knowledge to determine real versus made-up words.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15</a:t>
            </a:fld>
            <a:endParaRPr lang="en-US" dirty="0"/>
          </a:p>
        </p:txBody>
      </p:sp>
    </p:spTree>
    <p:extLst>
      <p:ext uri="{BB962C8B-B14F-4D97-AF65-F5344CB8AC3E}">
        <p14:creationId xmlns:p14="http://schemas.microsoft.com/office/powerpoint/2010/main" val="2668977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s another example for</a:t>
            </a:r>
            <a:r>
              <a:rPr lang="en-US" sz="1200" kern="1200" baseline="0" dirty="0">
                <a:solidFill>
                  <a:schemeClr val="tx1"/>
                </a:solidFill>
                <a:effectLst/>
                <a:latin typeface="+mn-lt"/>
                <a:ea typeface="+mn-ea"/>
                <a:cs typeface="+mn-cs"/>
              </a:rPr>
              <a:t> </a:t>
            </a:r>
            <a:r>
              <a:rPr lang="en-US" dirty="0"/>
              <a:t>RL.4.4.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Part</a:t>
            </a:r>
            <a:r>
              <a:rPr lang="en-US" sz="1200" b="0" kern="1200" baseline="0" dirty="0">
                <a:solidFill>
                  <a:schemeClr val="tx1"/>
                </a:solidFill>
                <a:effectLst/>
                <a:latin typeface="+mn-lt"/>
                <a:ea typeface="+mn-ea"/>
                <a:cs typeface="+mn-cs"/>
              </a:rPr>
              <a:t> A: </a:t>
            </a:r>
            <a:r>
              <a:rPr lang="en-US" sz="1200" b="0" kern="1200" dirty="0">
                <a:solidFill>
                  <a:schemeClr val="tx1"/>
                </a:solidFill>
                <a:effectLst/>
                <a:latin typeface="+mn-lt"/>
                <a:ea typeface="+mn-ea"/>
                <a:cs typeface="+mn-cs"/>
              </a:rPr>
              <a:t>A; Part B: C, 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Yes, this item is well aligned to the grade-level standard. The</a:t>
            </a:r>
            <a:r>
              <a:rPr lang="en-US" sz="1200" kern="1200" baseline="0" dirty="0">
                <a:solidFill>
                  <a:schemeClr val="tx1"/>
                </a:solidFill>
                <a:effectLst/>
                <a:latin typeface="+mn-lt"/>
                <a:ea typeface="+mn-ea"/>
                <a:cs typeface="+mn-cs"/>
              </a:rPr>
              <a:t> tested term includes “surged,” a Tier 2 word that would be seen in a variety of contexts. The text provides ample context to assist students in determining meaning. </a:t>
            </a:r>
            <a:r>
              <a:rPr lang="en-US" sz="1200" kern="1200" dirty="0">
                <a:solidFill>
                  <a:schemeClr val="tx1"/>
                </a:solidFill>
                <a:effectLst/>
                <a:latin typeface="+mn-lt"/>
                <a:ea typeface="+mn-ea"/>
                <a:cs typeface="+mn-cs"/>
              </a:rPr>
              <a:t>It also aligns to RL.4.1 in that students must actually cite the textual evidence</a:t>
            </a:r>
            <a:r>
              <a:rPr lang="en-US" sz="1200" kern="1200" baseline="0" dirty="0">
                <a:solidFill>
                  <a:schemeClr val="tx1"/>
                </a:solidFill>
                <a:effectLst/>
                <a:latin typeface="+mn-lt"/>
                <a:ea typeface="+mn-ea"/>
                <a:cs typeface="+mn-cs"/>
              </a:rPr>
              <a:t> that helped them determine meaning of the tested phrase.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read paragraph 19 closely to look for clues to the meaning of the tested phrase.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Old Faithful’s power and eruptions are the cause</a:t>
            </a:r>
            <a:r>
              <a:rPr lang="en-US" sz="1200" kern="1200" baseline="0" dirty="0">
                <a:solidFill>
                  <a:schemeClr val="tx1"/>
                </a:solidFill>
                <a:effectLst/>
                <a:latin typeface="+mn-lt"/>
                <a:ea typeface="+mn-ea"/>
                <a:cs typeface="+mn-cs"/>
              </a:rPr>
              <a:t> for Gram’s determination to visit there.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Part B requires students to cite two pieces of context (a</a:t>
            </a:r>
            <a:r>
              <a:rPr lang="en-US" sz="1200" kern="1200" baseline="0" dirty="0">
                <a:solidFill>
                  <a:schemeClr val="tx1"/>
                </a:solidFill>
                <a:effectLst/>
                <a:latin typeface="+mn-lt"/>
                <a:ea typeface="+mn-ea"/>
                <a:cs typeface="+mn-cs"/>
              </a:rPr>
              <a:t> type of textual evidence).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16</a:t>
            </a:fld>
            <a:endParaRPr lang="en-US" dirty="0"/>
          </a:p>
        </p:txBody>
      </p:sp>
    </p:spTree>
    <p:extLst>
      <p:ext uri="{BB962C8B-B14F-4D97-AF65-F5344CB8AC3E}">
        <p14:creationId xmlns:p14="http://schemas.microsoft.com/office/powerpoint/2010/main" val="1761191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s another example for</a:t>
            </a:r>
            <a:r>
              <a:rPr lang="en-US" sz="1200" kern="1200" baseline="0" dirty="0">
                <a:solidFill>
                  <a:schemeClr val="tx1"/>
                </a:solidFill>
                <a:effectLst/>
                <a:latin typeface="+mn-lt"/>
                <a:ea typeface="+mn-ea"/>
                <a:cs typeface="+mn-cs"/>
              </a:rPr>
              <a:t> </a:t>
            </a:r>
            <a:r>
              <a:rPr lang="en-US" dirty="0"/>
              <a:t>RL.4.4.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No, this item does not align to the grade 4 standard. The</a:t>
            </a:r>
            <a:r>
              <a:rPr lang="en-US" sz="1200" kern="1200" baseline="0" dirty="0">
                <a:solidFill>
                  <a:schemeClr val="tx1"/>
                </a:solidFill>
                <a:effectLst/>
                <a:latin typeface="+mn-lt"/>
                <a:ea typeface="+mn-ea"/>
                <a:cs typeface="+mn-cs"/>
              </a:rPr>
              <a:t> item does not require that students determine meaning and instead calls for just an identification of the type of figurative language used. Students would not be using context as demanded by the standard. </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17</a:t>
            </a:fld>
            <a:endParaRPr lang="en-US" dirty="0"/>
          </a:p>
        </p:txBody>
      </p:sp>
    </p:spTree>
    <p:extLst>
      <p:ext uri="{BB962C8B-B14F-4D97-AF65-F5344CB8AC3E}">
        <p14:creationId xmlns:p14="http://schemas.microsoft.com/office/powerpoint/2010/main" val="3887072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let’s look at this example for</a:t>
            </a:r>
            <a:r>
              <a:rPr lang="en-US" sz="1200" kern="1200" baseline="0" dirty="0">
                <a:solidFill>
                  <a:schemeClr val="tx1"/>
                </a:solidFill>
                <a:effectLst/>
                <a:latin typeface="+mn-lt"/>
                <a:ea typeface="+mn-ea"/>
                <a:cs typeface="+mn-cs"/>
              </a:rPr>
              <a:t> </a:t>
            </a:r>
            <a:r>
              <a:rPr lang="en-US" dirty="0"/>
              <a:t>RL.4.4.</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A</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Yes, this item is well aligned to the grade-level standard. The</a:t>
            </a:r>
            <a:r>
              <a:rPr lang="en-US" sz="1200" kern="1200" baseline="0" dirty="0">
                <a:solidFill>
                  <a:schemeClr val="tx1"/>
                </a:solidFill>
                <a:effectLst/>
                <a:latin typeface="+mn-lt"/>
                <a:ea typeface="+mn-ea"/>
                <a:cs typeface="+mn-cs"/>
              </a:rPr>
              <a:t> tested sentence helps the reader visualize the sight and sound, the ultimate power, of the eruption of Old Faithful. The text provides ample context to assist students in determining the meaning and impact on the reader’s understanding. </a:t>
            </a:r>
            <a:r>
              <a:rPr lang="en-US" sz="1200" kern="1200" dirty="0">
                <a:solidFill>
                  <a:schemeClr val="tx1"/>
                </a:solidFill>
                <a:effectLst/>
                <a:latin typeface="+mn-lt"/>
                <a:ea typeface="+mn-ea"/>
                <a:cs typeface="+mn-cs"/>
              </a:rPr>
              <a:t>It also aligns to RL.4.1. in that students must use the context included in the descriptions elsewhere in the text and leading up to this sentence to determine that Old</a:t>
            </a:r>
            <a:r>
              <a:rPr lang="en-US" sz="1200" kern="1200" baseline="0" dirty="0">
                <a:solidFill>
                  <a:schemeClr val="tx1"/>
                </a:solidFill>
                <a:effectLst/>
                <a:latin typeface="+mn-lt"/>
                <a:ea typeface="+mn-ea"/>
                <a:cs typeface="+mn-cs"/>
              </a:rPr>
              <a:t> Faithful is, indeed, powerful and loud.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read the culled sentence, as wel</a:t>
            </a:r>
            <a:r>
              <a:rPr lang="en-US" sz="1200" kern="1200" baseline="0" dirty="0">
                <a:solidFill>
                  <a:schemeClr val="tx1"/>
                </a:solidFill>
                <a:effectLst/>
                <a:latin typeface="+mn-lt"/>
                <a:ea typeface="+mn-ea"/>
                <a:cs typeface="+mn-cs"/>
              </a:rPr>
              <a:t>l as the surrounding context, </a:t>
            </a:r>
            <a:r>
              <a:rPr lang="en-US" sz="1200" kern="1200" dirty="0">
                <a:solidFill>
                  <a:schemeClr val="tx1"/>
                </a:solidFill>
                <a:effectLst/>
                <a:latin typeface="+mn-lt"/>
                <a:ea typeface="+mn-ea"/>
                <a:cs typeface="+mn-cs"/>
              </a:rPr>
              <a:t>to understand the power of the eruption.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 </a:t>
            </a:r>
            <a:r>
              <a:rPr lang="en-US" sz="1200" kern="1200" dirty="0">
                <a:solidFill>
                  <a:schemeClr val="tx1"/>
                </a:solidFill>
                <a:effectLst/>
                <a:latin typeface="+mn-lt"/>
                <a:ea typeface="+mn-ea"/>
                <a:cs typeface="+mn-cs"/>
              </a:rPr>
              <a:t>Yes, Old Faithful’s power and eruptions are the cause</a:t>
            </a:r>
            <a:r>
              <a:rPr lang="en-US" sz="1200" kern="1200" baseline="0" dirty="0">
                <a:solidFill>
                  <a:schemeClr val="tx1"/>
                </a:solidFill>
                <a:effectLst/>
                <a:latin typeface="+mn-lt"/>
                <a:ea typeface="+mn-ea"/>
                <a:cs typeface="+mn-cs"/>
              </a:rPr>
              <a:t> for Gram’s determination to visit there.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b="1" dirty="0"/>
              <a:t>Does the item require use of evidence?</a:t>
            </a:r>
            <a:r>
              <a:rPr lang="en-US" b="1" baseline="0" dirty="0"/>
              <a:t> </a:t>
            </a:r>
            <a:r>
              <a:rPr lang="en-US" b="0" baseline="0" dirty="0"/>
              <a:t>Yes, students use indirect textual evidence to make their inference. </a:t>
            </a:r>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18</a:t>
            </a:fld>
            <a:endParaRPr lang="en-US" dirty="0"/>
          </a:p>
        </p:txBody>
      </p:sp>
    </p:spTree>
    <p:extLst>
      <p:ext uri="{BB962C8B-B14F-4D97-AF65-F5344CB8AC3E}">
        <p14:creationId xmlns:p14="http://schemas.microsoft.com/office/powerpoint/2010/main" val="1931765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standards for teaching and assessing reading have traditionally included structure, Anchor Standard 5 includes an unusual dimension that illustrates the increased rigor at the heart of the standards. 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5 does not just ask that students “analyze the structure” of a given text but also that they account for “how specific sentences, paragraphs, and larger portions of the text relate to each other and the whole.” The standard moves students beyond merely identifying structural features of a text to analyzing how sentences connect to other sentences, paragraphs to other paragraphs, and chapters cohere into a whole. Understanding how each part of a specific text fits together leads to a deep grasp of how those parts work together to form a whole, individual text for a specific purpose. One of the most central questions one can ask about a text that goes to the heart of reading comprehension is “what is the role of this sentence, paragraph, or section of the text—how does it advance or develop its meaning or purpose?” As all texts have a structural backbone, asking questions about text structure can equally serve to illuminate a </a:t>
            </a:r>
            <a:r>
              <a:rPr lang="en-US" sz="1200" b="0" kern="1200" dirty="0">
                <a:solidFill>
                  <a:schemeClr val="tx1"/>
                </a:solidFill>
                <a:effectLst/>
                <a:latin typeface="+mn-lt"/>
                <a:ea typeface="+mn-ea"/>
                <a:cs typeface="+mn-cs"/>
              </a:rPr>
              <a:t>story, poem, or</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endParaRPr lang="en-US" dirty="0"/>
          </a:p>
          <a:p>
            <a:r>
              <a:rPr lang="en-US" dirty="0"/>
              <a:t>At grade 4, Standard</a:t>
            </a:r>
            <a:r>
              <a:rPr lang="en-US" baseline="0" dirty="0"/>
              <a:t> 5 calls for students to think about the structures of a variety of literary texts and how they differ. This standard helps students become familiar with the differences in the various literary forms so they can, in later grades, think deeply about how and why a particular form was likely chosen to convey a particular message. </a:t>
            </a:r>
          </a:p>
          <a:p>
            <a:endParaRPr lang="en-US" baseline="0" dirty="0"/>
          </a:p>
          <a:p>
            <a:r>
              <a:rPr lang="en-US" baseline="0" dirty="0"/>
              <a:t>Because comparison is needed, the standard should be tested on a pair rather than a single text. Note that the standard specifically mentions that students should be comfortable with terms typically used to describe structure, and the examples provided are not meant to limit what structural elements can be focused on. Finally, although the standard specifies “when writing or speaking,” remember the standards were written for instructional use first. In assessment, this standard can and should be included in the RL section of the test.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19</a:t>
            </a:fld>
            <a:endParaRPr lang="en-US" dirty="0"/>
          </a:p>
        </p:txBody>
      </p:sp>
    </p:spTree>
    <p:extLst>
      <p:ext uri="{BB962C8B-B14F-4D97-AF65-F5344CB8AC3E}">
        <p14:creationId xmlns:p14="http://schemas.microsoft.com/office/powerpoint/2010/main" val="3911766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the first example of an item written to</a:t>
            </a:r>
            <a:r>
              <a:rPr lang="en-US" sz="1200" kern="1200" baseline="0" dirty="0">
                <a:solidFill>
                  <a:schemeClr val="tx1"/>
                </a:solidFill>
                <a:effectLst/>
                <a:latin typeface="+mn-lt"/>
                <a:ea typeface="+mn-ea"/>
                <a:cs typeface="+mn-cs"/>
              </a:rPr>
              <a:t> </a:t>
            </a:r>
            <a:r>
              <a:rPr lang="en-US" dirty="0"/>
              <a:t>RL.4.5.</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False, False, False, False</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No, this item does not align to the grade 4 standard. The item does not speak to the differences in structure of each text.</a:t>
            </a:r>
            <a:r>
              <a:rPr lang="en-US" sz="1200" kern="1200" baseline="0" dirty="0">
                <a:solidFill>
                  <a:schemeClr val="tx1"/>
                </a:solidFill>
                <a:effectLst/>
                <a:latin typeface="+mn-lt"/>
                <a:ea typeface="+mn-ea"/>
                <a:cs typeface="+mn-cs"/>
              </a:rPr>
              <a:t> Rather, it focuses on superficial points of comparison, and students simply identify the differences between the two texts. They do not speak to the structural differences of the text types used. Ultimately, it does not achieve the level of thinking required by the standard. </a:t>
            </a:r>
            <a:endParaRPr lang="en-US" b="1"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20</a:t>
            </a:fld>
            <a:endParaRPr lang="en-US" dirty="0"/>
          </a:p>
        </p:txBody>
      </p:sp>
    </p:spTree>
    <p:extLst>
      <p:ext uri="{BB962C8B-B14F-4D97-AF65-F5344CB8AC3E}">
        <p14:creationId xmlns:p14="http://schemas.microsoft.com/office/powerpoint/2010/main" val="27510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here’s another example of an item written to</a:t>
            </a:r>
            <a:r>
              <a:rPr lang="en-US" sz="1200" kern="1200" baseline="0" dirty="0">
                <a:solidFill>
                  <a:schemeClr val="tx1"/>
                </a:solidFill>
                <a:effectLst/>
                <a:latin typeface="+mn-lt"/>
                <a:ea typeface="+mn-ea"/>
                <a:cs typeface="+mn-cs"/>
              </a:rPr>
              <a:t> </a:t>
            </a:r>
            <a:r>
              <a:rPr lang="en-US" dirty="0"/>
              <a:t>RL.4.5.</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Yes, this item is well aligned to the grade-level standard. It requires that students think about the structural elements of two texts</a:t>
            </a:r>
            <a:r>
              <a:rPr lang="en-US" sz="1200" kern="1200" baseline="0" dirty="0">
                <a:solidFill>
                  <a:schemeClr val="tx1"/>
                </a:solidFill>
                <a:effectLst/>
                <a:latin typeface="+mn-lt"/>
                <a:ea typeface="+mn-ea"/>
                <a:cs typeface="+mn-cs"/>
              </a:rPr>
              <a:t> – a poem and a story – to consider how each differs in the approach to conveying events. </a:t>
            </a:r>
            <a:r>
              <a:rPr lang="en-US" sz="1200" kern="1200" dirty="0">
                <a:solidFill>
                  <a:schemeClr val="tx1"/>
                </a:solidFill>
                <a:effectLst/>
                <a:latin typeface="+mn-lt"/>
                <a:ea typeface="+mn-ea"/>
                <a:cs typeface="+mn-cs"/>
              </a:rPr>
              <a:t>It also aligns to RL.4.1.</a:t>
            </a:r>
            <a:r>
              <a:rPr lang="en-US" sz="1200" kern="1200" baseline="0" dirty="0">
                <a:solidFill>
                  <a:schemeClr val="tx1"/>
                </a:solidFill>
                <a:effectLst/>
                <a:latin typeface="+mn-lt"/>
                <a:ea typeface="+mn-ea"/>
                <a:cs typeface="+mn-cs"/>
              </a:rPr>
              <a:t> in that students must find evidence of the various structural elements in the text in order to be able to answer this question.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a:t>
            </a:r>
            <a:r>
              <a:rPr lang="en-US" sz="1200" kern="1200" baseline="0" dirty="0">
                <a:solidFill>
                  <a:schemeClr val="tx1"/>
                </a:solidFill>
                <a:effectLst/>
                <a:latin typeface="+mn-lt"/>
                <a:ea typeface="+mn-ea"/>
                <a:cs typeface="+mn-cs"/>
              </a:rPr>
              <a:t> must read the texts closely to pick up the idea that the key events in the story are revealed through narration and dialogue and that the stanzas of the poem work together to convey events in a rhythmic manner.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although the central idea of the texts can be determined without fully understanding structure, it is important for grade 4 students to understand what makes these texts types different yet the same</a:t>
            </a:r>
            <a:r>
              <a:rPr lang="en-US" sz="1200" kern="1200" baseline="0" dirty="0">
                <a:solidFill>
                  <a:schemeClr val="tx1"/>
                </a:solidFill>
                <a:effectLst/>
                <a:latin typeface="+mn-lt"/>
                <a:ea typeface="+mn-ea"/>
                <a:cs typeface="+mn-cs"/>
              </a:rPr>
              <a:t> – both tell a story, albeit in very different ways. Demonstrating understanding of different styles and approaches to the describing events is a key understanding of this set.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although students are not explicitly asked for evidence, to correctly</a:t>
            </a:r>
            <a:r>
              <a:rPr lang="en-US" sz="1200" kern="1200" baseline="0" dirty="0">
                <a:solidFill>
                  <a:schemeClr val="tx1"/>
                </a:solidFill>
                <a:effectLst/>
                <a:latin typeface="+mn-lt"/>
                <a:ea typeface="+mn-ea"/>
                <a:cs typeface="+mn-cs"/>
              </a:rPr>
              <a:t> answer the question </a:t>
            </a:r>
            <a:r>
              <a:rPr lang="en-US" sz="1200" kern="1200" dirty="0">
                <a:solidFill>
                  <a:schemeClr val="tx1"/>
                </a:solidFill>
                <a:effectLst/>
                <a:latin typeface="+mn-lt"/>
                <a:ea typeface="+mn-ea"/>
                <a:cs typeface="+mn-cs"/>
              </a:rPr>
              <a:t>they</a:t>
            </a:r>
            <a:r>
              <a:rPr lang="en-US" sz="1200" kern="1200" baseline="0" dirty="0">
                <a:solidFill>
                  <a:schemeClr val="tx1"/>
                </a:solidFill>
                <a:effectLst/>
                <a:latin typeface="+mn-lt"/>
                <a:ea typeface="+mn-ea"/>
                <a:cs typeface="+mn-cs"/>
              </a:rPr>
              <a:t> must find evidence of narration and dialogue in Text 1 and narrated rhythmic stanzas in Text 2.</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21</a:t>
            </a:fld>
            <a:endParaRPr lang="en-US" dirty="0"/>
          </a:p>
        </p:txBody>
      </p:sp>
    </p:spTree>
    <p:extLst>
      <p:ext uri="{BB962C8B-B14F-4D97-AF65-F5344CB8AC3E}">
        <p14:creationId xmlns:p14="http://schemas.microsoft.com/office/powerpoint/2010/main" val="135233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While the principles discussed in the modules reflect the specific needs of summative assessment, they can be applied to the types of questions teachers ask in both classroom discussion and on classroom assessments. For example, in a classroom, a teacher may ask students to identify the main idea, and find the details that support that idea over the course of an entire lesson; this discussion would not be limited to one question. Facilitators should be aware of their audience as they progress through the modules. Be sure to review the user guide for specific examples of adjustments that can be made to the training to suit the needs of unique audiences. </a:t>
            </a:r>
          </a:p>
        </p:txBody>
      </p:sp>
      <p:sp>
        <p:nvSpPr>
          <p:cNvPr id="4" name="Slide Number Placeholder 3"/>
          <p:cNvSpPr>
            <a:spLocks noGrp="1"/>
          </p:cNvSpPr>
          <p:nvPr>
            <p:ph type="sldNum" sz="quarter" idx="10"/>
          </p:nvPr>
        </p:nvSpPr>
        <p:spPr/>
        <p:txBody>
          <a:bodyPr/>
          <a:lstStyle/>
          <a:p>
            <a:fld id="{36EC1E7A-7203-4B29-BE2A-FD4C6482419E}" type="slidenum">
              <a:rPr lang="en-US" smtClean="0"/>
              <a:t>2</a:t>
            </a:fld>
            <a:endParaRPr lang="en-US" dirty="0"/>
          </a:p>
        </p:txBody>
      </p:sp>
    </p:spTree>
    <p:extLst>
      <p:ext uri="{BB962C8B-B14F-4D97-AF65-F5344CB8AC3E}">
        <p14:creationId xmlns:p14="http://schemas.microsoft.com/office/powerpoint/2010/main" val="4271658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6 makes clear that it is not enough to </a:t>
            </a:r>
            <a:r>
              <a:rPr lang="en-US" sz="1200" i="1" kern="1200" dirty="0">
                <a:solidFill>
                  <a:schemeClr val="tx1"/>
                </a:solidFill>
                <a:effectLst/>
                <a:latin typeface="+mn-lt"/>
                <a:ea typeface="+mn-ea"/>
                <a:cs typeface="+mn-cs"/>
              </a:rPr>
              <a:t>identify</a:t>
            </a:r>
            <a:r>
              <a:rPr lang="en-US" sz="1200" kern="1200" dirty="0">
                <a:solidFill>
                  <a:schemeClr val="tx1"/>
                </a:solidFill>
                <a:effectLst/>
                <a:latin typeface="+mn-lt"/>
                <a:ea typeface="+mn-ea"/>
                <a:cs typeface="+mn-cs"/>
              </a:rPr>
              <a:t> the purpose or point of view; the standard asks students to move beyond the mere labeling of a text that been the traditional</a:t>
            </a:r>
            <a:r>
              <a:rPr lang="en-US" sz="1200" kern="1200" baseline="0" dirty="0">
                <a:solidFill>
                  <a:schemeClr val="tx1"/>
                </a:solidFill>
                <a:effectLst/>
                <a:latin typeface="+mn-lt"/>
                <a:ea typeface="+mn-ea"/>
                <a:cs typeface="+mn-cs"/>
              </a:rPr>
              <a:t> approach </a:t>
            </a:r>
            <a:r>
              <a:rPr lang="en-US" sz="1200" kern="1200" dirty="0">
                <a:solidFill>
                  <a:schemeClr val="tx1"/>
                </a:solidFill>
                <a:effectLst/>
                <a:latin typeface="+mn-lt"/>
                <a:ea typeface="+mn-ea"/>
                <a:cs typeface="+mn-cs"/>
              </a:rPr>
              <a:t>to assessing the impact of point of view and purpose on how readers perceive and grasp the meaning. Standard 6 provides an excellent example of how reading closely goes beyond looking for what is directly stated. </a:t>
            </a:r>
          </a:p>
          <a:p>
            <a:endParaRPr lang="en-US" dirty="0"/>
          </a:p>
          <a:p>
            <a:r>
              <a:rPr lang="en-US" dirty="0"/>
              <a:t>At grade 4, we see the call for students</a:t>
            </a:r>
            <a:r>
              <a:rPr lang="en-US" baseline="0" dirty="0"/>
              <a:t> to think about multiple texts and how they are similar or different in approach regarding point of view. Students should be compelled to think how the approach of each text helps develop the stories and the important aspects of each. Items that simply ask students to label which text is told through first-person or third-person narration fall short of aligning to this standard in that no analysis is required to answer those questions and students do not have </a:t>
            </a:r>
            <a:r>
              <a:rPr lang="en-US" baseline="0" dirty="0">
                <a:solidFill>
                  <a:srgbClr val="FF6600"/>
                </a:solidFill>
              </a:rPr>
              <a:t>to</a:t>
            </a:r>
            <a:r>
              <a:rPr lang="en-US" baseline="0" dirty="0"/>
              <a:t> think about </a:t>
            </a:r>
            <a:r>
              <a:rPr lang="en-US" baseline="0" dirty="0">
                <a:solidFill>
                  <a:srgbClr val="FF6600"/>
                </a:solidFill>
              </a:rPr>
              <a:t>how</a:t>
            </a:r>
            <a:r>
              <a:rPr lang="en-US" baseline="0" dirty="0"/>
              <a:t> the approaches impact the actual texts.</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22</a:t>
            </a:fld>
            <a:endParaRPr lang="en-US" dirty="0"/>
          </a:p>
        </p:txBody>
      </p:sp>
    </p:spTree>
    <p:extLst>
      <p:ext uri="{BB962C8B-B14F-4D97-AF65-F5344CB8AC3E}">
        <p14:creationId xmlns:p14="http://schemas.microsoft.com/office/powerpoint/2010/main" val="2740520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this example of an item written to</a:t>
            </a:r>
            <a:r>
              <a:rPr lang="en-US" sz="1200" kern="1200" baseline="0" dirty="0">
                <a:solidFill>
                  <a:schemeClr val="tx1"/>
                </a:solidFill>
                <a:effectLst/>
                <a:latin typeface="+mn-lt"/>
                <a:ea typeface="+mn-ea"/>
                <a:cs typeface="+mn-cs"/>
              </a:rPr>
              <a:t> </a:t>
            </a:r>
            <a:r>
              <a:rPr lang="en-US" dirty="0"/>
              <a:t>RL.4.6.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Part</a:t>
            </a:r>
            <a:r>
              <a:rPr lang="en-US" sz="1200" b="0" kern="1200" baseline="0" dirty="0">
                <a:solidFill>
                  <a:schemeClr val="tx1"/>
                </a:solidFill>
                <a:effectLst/>
                <a:latin typeface="+mn-lt"/>
                <a:ea typeface="+mn-ea"/>
                <a:cs typeface="+mn-cs"/>
              </a:rPr>
              <a:t> A: </a:t>
            </a:r>
            <a:r>
              <a:rPr lang="en-US" sz="1200" b="0" kern="1200" dirty="0">
                <a:solidFill>
                  <a:schemeClr val="tx1"/>
                </a:solidFill>
                <a:effectLst/>
                <a:latin typeface="+mn-lt"/>
                <a:ea typeface="+mn-ea"/>
                <a:cs typeface="+mn-cs"/>
              </a:rPr>
              <a:t>A; Part B: B</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No, this item does not align to the grade 4 standard. First,</a:t>
            </a:r>
            <a:r>
              <a:rPr lang="en-US" sz="1200" kern="1200" baseline="0" dirty="0">
                <a:solidFill>
                  <a:schemeClr val="tx1"/>
                </a:solidFill>
                <a:effectLst/>
                <a:latin typeface="+mn-lt"/>
                <a:ea typeface="+mn-ea"/>
                <a:cs typeface="+mn-cs"/>
              </a:rPr>
              <a:t> the standard calls for comparison. At first glance, this two-item may appear to make students compare, but when one reads the stems, it is clear that each text is viewed in isolation. There is no comparison, no consideration of the difference between points of views in the text and how those differences impact the texts. The item is really just asking students to label first person vs. third person and think about who the narrator might be.</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23</a:t>
            </a:fld>
            <a:endParaRPr lang="en-US" dirty="0"/>
          </a:p>
        </p:txBody>
      </p:sp>
    </p:spTree>
    <p:extLst>
      <p:ext uri="{BB962C8B-B14F-4D97-AF65-F5344CB8AC3E}">
        <p14:creationId xmlns:p14="http://schemas.microsoft.com/office/powerpoint/2010/main" val="4274030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find another example for</a:t>
            </a:r>
            <a:r>
              <a:rPr lang="en-US" sz="1200" kern="1200" baseline="0" dirty="0">
                <a:solidFill>
                  <a:schemeClr val="tx1"/>
                </a:solidFill>
                <a:effectLst/>
                <a:latin typeface="+mn-lt"/>
                <a:ea typeface="+mn-ea"/>
                <a:cs typeface="+mn-cs"/>
              </a:rPr>
              <a:t> </a:t>
            </a:r>
            <a:r>
              <a:rPr lang="en-US" dirty="0"/>
              <a:t>RL.4.6.</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a:t>
            </a:r>
            <a:r>
              <a:rPr lang="en-US" dirty="0"/>
              <a:t>:</a:t>
            </a:r>
            <a:r>
              <a:rPr lang="en-US" baseline="0" dirty="0"/>
              <a:t> </a:t>
            </a:r>
            <a:r>
              <a:rPr lang="en-US" b="0" baseline="0" dirty="0"/>
              <a:t>[</a:t>
            </a:r>
            <a:r>
              <a:rPr lang="en-US" baseline="0" dirty="0"/>
              <a:t>This item is meant to address alignment to standard only, so it is not accompanied by scoring information. A scoring rubric/top score response should accompany items being reviewed.]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Yes, this item is well aligned to the grade-level standard. Students are required to think about the narrator and speaker and</a:t>
            </a:r>
            <a:r>
              <a:rPr lang="en-US" sz="1200" kern="1200" baseline="0" dirty="0">
                <a:solidFill>
                  <a:schemeClr val="tx1"/>
                </a:solidFill>
                <a:effectLst/>
                <a:latin typeface="+mn-lt"/>
                <a:ea typeface="+mn-ea"/>
                <a:cs typeface="+mn-cs"/>
              </a:rPr>
              <a:t> how the points of view help reveal aspects of the theme, the mutual love of music. Students do not need to know the labels associated with point of view to answer this question since it is worded in a way that tests point of view without requiring students to label it. </a:t>
            </a:r>
            <a:r>
              <a:rPr lang="en-US" sz="1200" kern="1200" dirty="0">
                <a:solidFill>
                  <a:schemeClr val="tx1"/>
                </a:solidFill>
                <a:effectLst/>
                <a:latin typeface="+mn-lt"/>
                <a:ea typeface="+mn-ea"/>
                <a:cs typeface="+mn-cs"/>
              </a:rPr>
              <a:t>The item also aligns to RL.4.1.,</a:t>
            </a:r>
            <a:r>
              <a:rPr lang="en-US" sz="1200" kern="1200" baseline="0" dirty="0">
                <a:solidFill>
                  <a:schemeClr val="tx1"/>
                </a:solidFill>
                <a:effectLst/>
                <a:latin typeface="+mn-lt"/>
                <a:ea typeface="+mn-ea"/>
                <a:cs typeface="+mn-cs"/>
              </a:rPr>
              <a:t> as students are explicitly asked to use details from both texts in their response.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comparing </a:t>
            </a:r>
            <a:r>
              <a:rPr lang="en-US" sz="1200" kern="1200" baseline="0" dirty="0">
                <a:solidFill>
                  <a:schemeClr val="tx1"/>
                </a:solidFill>
                <a:effectLst/>
                <a:latin typeface="+mn-lt"/>
                <a:ea typeface="+mn-ea"/>
                <a:cs typeface="+mn-cs"/>
              </a:rPr>
              <a:t>the role of narrator and speaker and how they help the reader understand both the characters and theme require close reading and careful analysis.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points</a:t>
            </a:r>
            <a:r>
              <a:rPr lang="en-US" sz="1200" kern="1200" baseline="0" dirty="0">
                <a:solidFill>
                  <a:schemeClr val="tx1"/>
                </a:solidFill>
                <a:effectLst/>
                <a:latin typeface="+mn-lt"/>
                <a:ea typeface="+mn-ea"/>
                <a:cs typeface="+mn-cs"/>
              </a:rPr>
              <a:t> of view for each text are main drivers of how the characters and theme are developed.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must base</a:t>
            </a:r>
            <a:r>
              <a:rPr lang="en-US" sz="1200" kern="1200" baseline="0" dirty="0">
                <a:solidFill>
                  <a:schemeClr val="tx1"/>
                </a:solidFill>
                <a:effectLst/>
                <a:latin typeface="+mn-lt"/>
                <a:ea typeface="+mn-ea"/>
                <a:cs typeface="+mn-cs"/>
              </a:rPr>
              <a:t> their inferences on textual evidence, and in fact, are specifically directed to use details from the text in their response. </a:t>
            </a:r>
          </a:p>
        </p:txBody>
      </p:sp>
      <p:sp>
        <p:nvSpPr>
          <p:cNvPr id="4" name="Slide Number Placeholder 3"/>
          <p:cNvSpPr>
            <a:spLocks noGrp="1"/>
          </p:cNvSpPr>
          <p:nvPr>
            <p:ph type="sldNum" sz="quarter" idx="10"/>
          </p:nvPr>
        </p:nvSpPr>
        <p:spPr/>
        <p:txBody>
          <a:bodyPr/>
          <a:lstStyle/>
          <a:p>
            <a:fld id="{36EC1E7A-7203-4B29-BE2A-FD4C6482419E}" type="slidenum">
              <a:rPr lang="en-US" smtClean="0"/>
              <a:t>24</a:t>
            </a:fld>
            <a:endParaRPr lang="en-US" dirty="0"/>
          </a:p>
        </p:txBody>
      </p:sp>
    </p:spTree>
    <p:extLst>
      <p:ext uri="{BB962C8B-B14F-4D97-AF65-F5344CB8AC3E}">
        <p14:creationId xmlns:p14="http://schemas.microsoft.com/office/powerpoint/2010/main" val="451425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7 stretches the range of readers to consider a more diverse array of how ideas and evidence can be presented and understood. Many otherwise strong readers tend to “skip” the illustrations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 find in texts and find refuge in the words. Standard 7 makes clear that college and career ready literacy requires that students immerse themselves in the demands of mixed texts, in which words are only one source of knowledge. This standard also highlights the transformation of research in the digital age and makes clear that college and career ready literacy requires being an analyst of evidence from diverse sources and formats. </a:t>
            </a:r>
          </a:p>
          <a:p>
            <a:endParaRPr lang="en-US" dirty="0"/>
          </a:p>
          <a:p>
            <a:r>
              <a:rPr lang="en-US" dirty="0"/>
              <a:t>At</a:t>
            </a:r>
            <a:r>
              <a:rPr lang="en-US" baseline="0" dirty="0"/>
              <a:t> grade 4, the standard calls for students to consider how a written text and a visual or oral presentation of the same text are connected specifically in regard to the descriptions and directions in the text. Directions would most likely apply to dramas, while descriptions could be used with any stimulus. In other words, </a:t>
            </a:r>
            <a:r>
              <a:rPr lang="en-US" b="0" baseline="0" dirty="0"/>
              <a:t>questions should ask </a:t>
            </a:r>
            <a:r>
              <a:rPr lang="en-US" baseline="0" dirty="0"/>
              <a:t>what important descriptions are included in one stimulus that is missing from the other and how does that information help readers make connections between the two stimuli? Or questions might address what information is common in both stimuli to help students make connections. </a:t>
            </a:r>
          </a:p>
          <a:p>
            <a:endParaRPr lang="en-US" baseline="0" dirty="0"/>
          </a:p>
          <a:p>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25</a:t>
            </a:fld>
            <a:endParaRPr lang="en-US" dirty="0"/>
          </a:p>
        </p:txBody>
      </p:sp>
    </p:spTree>
    <p:extLst>
      <p:ext uri="{BB962C8B-B14F-4D97-AF65-F5344CB8AC3E}">
        <p14:creationId xmlns:p14="http://schemas.microsoft.com/office/powerpoint/2010/main" val="4019534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an item written for</a:t>
            </a:r>
            <a:r>
              <a:rPr lang="en-US" sz="1200" kern="1200" baseline="0" dirty="0">
                <a:solidFill>
                  <a:schemeClr val="tx1"/>
                </a:solidFill>
                <a:effectLst/>
                <a:latin typeface="+mn-lt"/>
                <a:ea typeface="+mn-ea"/>
                <a:cs typeface="+mn-cs"/>
              </a:rPr>
              <a:t> </a:t>
            </a:r>
            <a:r>
              <a:rPr lang="en-US" dirty="0"/>
              <a:t>RL.4.7.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 C, 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No, this item does not align to the grade 4 standard. This item does not “make connections” as required by the standard but instead treats the comparison between</a:t>
            </a:r>
            <a:r>
              <a:rPr lang="en-US" sz="1200" kern="1200" baseline="0" dirty="0">
                <a:solidFill>
                  <a:schemeClr val="tx1"/>
                </a:solidFill>
                <a:effectLst/>
                <a:latin typeface="+mn-lt"/>
                <a:ea typeface="+mn-ea"/>
                <a:cs typeface="+mn-cs"/>
              </a:rPr>
              <a:t> the poem and the video in a superficial way. The students would have to listen closely but for information that doesn’t necessarily lead to a deeper understanding of the text or for analysis of how the video connects to the text.</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26</a:t>
            </a:fld>
            <a:endParaRPr lang="en-US" dirty="0"/>
          </a:p>
        </p:txBody>
      </p:sp>
    </p:spTree>
    <p:extLst>
      <p:ext uri="{BB962C8B-B14F-4D97-AF65-F5344CB8AC3E}">
        <p14:creationId xmlns:p14="http://schemas.microsoft.com/office/powerpoint/2010/main" val="1688708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another example of an item written to</a:t>
            </a:r>
            <a:r>
              <a:rPr lang="en-US" sz="1200" kern="1200" baseline="0" dirty="0">
                <a:solidFill>
                  <a:schemeClr val="tx1"/>
                </a:solidFill>
                <a:effectLst/>
                <a:latin typeface="+mn-lt"/>
                <a:ea typeface="+mn-ea"/>
                <a:cs typeface="+mn-cs"/>
              </a:rPr>
              <a:t> </a:t>
            </a:r>
            <a:r>
              <a:rPr lang="en-US" dirty="0"/>
              <a:t>RL.4.7.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C</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Yes, this item is well aligned to the grade-level standard. The question requires</a:t>
            </a:r>
            <a:r>
              <a:rPr lang="en-US" sz="1200" kern="1200" baseline="0" dirty="0">
                <a:solidFill>
                  <a:schemeClr val="tx1"/>
                </a:solidFill>
                <a:effectLst/>
                <a:latin typeface="+mn-lt"/>
                <a:ea typeface="+mn-ea"/>
                <a:cs typeface="+mn-cs"/>
              </a:rPr>
              <a:t> students to connect the two stimuli and think deeply about how they relate. The details about the Dust Bowl and the tragedy in Billie Jo’s life help the reader understand that she sees piano as an escape from her troubles. </a:t>
            </a:r>
            <a:r>
              <a:rPr lang="en-US" sz="1200" kern="1200" dirty="0">
                <a:solidFill>
                  <a:schemeClr val="tx1"/>
                </a:solidFill>
                <a:effectLst/>
                <a:latin typeface="+mn-lt"/>
                <a:ea typeface="+mn-ea"/>
                <a:cs typeface="+mn-cs"/>
              </a:rPr>
              <a:t>The item also aligns to RL.4.1,</a:t>
            </a:r>
            <a:r>
              <a:rPr lang="en-US" sz="1200" kern="1200" baseline="0" dirty="0">
                <a:solidFill>
                  <a:schemeClr val="tx1"/>
                </a:solidFill>
                <a:effectLst/>
                <a:latin typeface="+mn-lt"/>
                <a:ea typeface="+mn-ea"/>
                <a:cs typeface="+mn-cs"/>
              </a:rPr>
              <a:t> as the students are using details from the video as evidence for their inference regarding the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both read</a:t>
            </a:r>
            <a:r>
              <a:rPr lang="en-US" sz="1200" kern="1200" baseline="0" dirty="0">
                <a:solidFill>
                  <a:schemeClr val="tx1"/>
                </a:solidFill>
                <a:effectLst/>
                <a:latin typeface="+mn-lt"/>
                <a:ea typeface="+mn-ea"/>
                <a:cs typeface="+mn-cs"/>
              </a:rPr>
              <a:t> and listen closely to be able to make the required connections about how the details in the video explain a text-based term.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idea that music is very important</a:t>
            </a:r>
            <a:r>
              <a:rPr lang="en-US" sz="1200" kern="1200" baseline="0" dirty="0">
                <a:solidFill>
                  <a:schemeClr val="tx1"/>
                </a:solidFill>
                <a:effectLst/>
                <a:latin typeface="+mn-lt"/>
                <a:ea typeface="+mn-ea"/>
                <a:cs typeface="+mn-cs"/>
              </a:rPr>
              <a:t> to Billie Jo and is, in fact, a survival strategy for her, is a theme in this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must use evidence</a:t>
            </a:r>
            <a:r>
              <a:rPr lang="en-US" sz="1200" kern="1200" baseline="0" dirty="0">
                <a:solidFill>
                  <a:schemeClr val="tx1"/>
                </a:solidFill>
                <a:effectLst/>
                <a:latin typeface="+mn-lt"/>
                <a:ea typeface="+mn-ea"/>
                <a:cs typeface="+mn-cs"/>
              </a:rPr>
              <a:t> from the video to support their inference.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27</a:t>
            </a:fld>
            <a:endParaRPr lang="en-US" dirty="0"/>
          </a:p>
        </p:txBody>
      </p:sp>
    </p:spTree>
    <p:extLst>
      <p:ext uri="{BB962C8B-B14F-4D97-AF65-F5344CB8AC3E}">
        <p14:creationId xmlns:p14="http://schemas.microsoft.com/office/powerpoint/2010/main" val="1560180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28</a:t>
            </a:fld>
            <a:endParaRPr lang="en-US" dirty="0"/>
          </a:p>
        </p:txBody>
      </p:sp>
    </p:spTree>
    <p:extLst>
      <p:ext uri="{BB962C8B-B14F-4D97-AF65-F5344CB8AC3E}">
        <p14:creationId xmlns:p14="http://schemas.microsoft.com/office/powerpoint/2010/main" val="2097223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standards</a:t>
            </a:r>
            <a:r>
              <a:rPr lang="en-US" baseline="0" dirty="0"/>
              <a:t> as a whole, and Anchor Standard 9 in particular, go well beyond merely promoting reading comprehension, calling on students to read with the intent of building knowledge. At their core, the reading standards direct students to not merely grasp what they read but integrate it into a body of ever-growing knowledge. </a:t>
            </a:r>
            <a:r>
              <a:rPr lang="en-US" sz="1200" kern="1200" dirty="0">
                <a:solidFill>
                  <a:schemeClr val="tx1"/>
                </a:solidFill>
                <a:effectLst/>
                <a:latin typeface="+mn-lt"/>
                <a:ea typeface="+mn-ea"/>
                <a:cs typeface="+mn-cs"/>
              </a:rPr>
              <a:t>Building knowledge and vocabulary from the earliest years are essential for students to be able to become college and career ready readers of complex text. </a:t>
            </a:r>
            <a:r>
              <a:rPr lang="en-US" baseline="0" dirty="0"/>
              <a:t>Standard 9, regardless of grade level, always involves multiple stimuli.</a:t>
            </a:r>
            <a:r>
              <a:rPr lang="en-US" sz="1200" kern="1200" dirty="0">
                <a:solidFill>
                  <a:schemeClr val="tx1"/>
                </a:solidFill>
                <a:effectLst/>
                <a:latin typeface="+mn-lt"/>
                <a:ea typeface="+mn-ea"/>
                <a:cs typeface="+mn-cs"/>
              </a:rPr>
              <a:t> </a:t>
            </a:r>
          </a:p>
          <a:p>
            <a:endParaRPr lang="en-US" dirty="0"/>
          </a:p>
          <a:p>
            <a:r>
              <a:rPr lang="en-US" dirty="0"/>
              <a:t>At grade 4, the standard is specific in regard to the types of texts used, as well as the number of texts. Because of the requirement to compare and contrast, obviously one must use more than one text, and those texts should be from different</a:t>
            </a:r>
            <a:r>
              <a:rPr lang="en-US" baseline="0" dirty="0"/>
              <a:t> cultures. It is important to note that the word “cultures,” by definition, is not limited to just ethnic groups but also extends to social groups, age groups, and forms or stages of civilization (certain nations or time periods). Interpreting the word “cultures” in a narrow way can unnecessarily limit the potential of this standard in regard to text types. Also important is to note how these texts should be linked: they need to have a similar theme, address the same topic, or demonstrate clear patterns of events so they are “meaty” enough for students to do a deep comparison/contrast.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29</a:t>
            </a:fld>
            <a:endParaRPr lang="en-US" dirty="0"/>
          </a:p>
        </p:txBody>
      </p:sp>
    </p:spTree>
    <p:extLst>
      <p:ext uri="{BB962C8B-B14F-4D97-AF65-F5344CB8AC3E}">
        <p14:creationId xmlns:p14="http://schemas.microsoft.com/office/powerpoint/2010/main" val="1950818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Now, Let’s take</a:t>
            </a:r>
            <a:r>
              <a:rPr lang="en-US" baseline="0" dirty="0">
                <a:solidFill>
                  <a:schemeClr val="tx2"/>
                </a:solidFill>
              </a:rPr>
              <a:t> a look at an item written for </a:t>
            </a:r>
            <a:r>
              <a:rPr lang="en-US" dirty="0">
                <a:solidFill>
                  <a:schemeClr val="tx2"/>
                </a:solidFill>
              </a:rPr>
              <a:t>RL.4.9.</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 </a:t>
            </a:r>
            <a:r>
              <a:rPr lang="en-US" sz="1200" b="0" kern="1200" dirty="0">
                <a:solidFill>
                  <a:schemeClr val="tx1"/>
                </a:solidFill>
                <a:effectLst/>
                <a:latin typeface="+mn-lt"/>
                <a:ea typeface="+mn-ea"/>
                <a:cs typeface="+mn-cs"/>
              </a:rPr>
              <a: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No, this item does not align to the grade 4 standard. The standard calls for much more</a:t>
            </a:r>
            <a:r>
              <a:rPr lang="en-US" sz="1200" kern="1200" baseline="0" dirty="0">
                <a:solidFill>
                  <a:schemeClr val="tx1"/>
                </a:solidFill>
                <a:effectLst/>
                <a:latin typeface="+mn-lt"/>
                <a:ea typeface="+mn-ea"/>
                <a:cs typeface="+mn-cs"/>
              </a:rPr>
              <a:t> than simply identifying a common topic; it requires that students think about how the topic or theme is treated. How is it developed by each author? The approach used in this item is a very superficial way to test the standard and does not require the close reading and analysis that lie at the heart of the Common Core standards.</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30</a:t>
            </a:fld>
            <a:endParaRPr lang="en-US" dirty="0"/>
          </a:p>
        </p:txBody>
      </p:sp>
    </p:spTree>
    <p:extLst>
      <p:ext uri="{BB962C8B-B14F-4D97-AF65-F5344CB8AC3E}">
        <p14:creationId xmlns:p14="http://schemas.microsoft.com/office/powerpoint/2010/main" val="1592222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Here we see the first part of a</a:t>
            </a:r>
            <a:r>
              <a:rPr lang="en-US" sz="1200" b="0" kern="1200" baseline="0" dirty="0">
                <a:solidFill>
                  <a:schemeClr val="tx1"/>
                </a:solidFill>
                <a:effectLst/>
                <a:latin typeface="+mn-lt"/>
                <a:ea typeface="+mn-ea"/>
                <a:cs typeface="+mn-cs"/>
              </a:rPr>
              <a:t> test question. The next slide displays the second part, as well as the associated analysis. </a:t>
            </a:r>
            <a:endParaRPr lang="en-US" b="0" dirty="0"/>
          </a:p>
        </p:txBody>
      </p:sp>
      <p:sp>
        <p:nvSpPr>
          <p:cNvPr id="4" name="Slide Number Placeholder 3"/>
          <p:cNvSpPr>
            <a:spLocks noGrp="1"/>
          </p:cNvSpPr>
          <p:nvPr>
            <p:ph type="sldNum" sz="quarter" idx="10"/>
          </p:nvPr>
        </p:nvSpPr>
        <p:spPr/>
        <p:txBody>
          <a:bodyPr/>
          <a:lstStyle/>
          <a:p>
            <a:fld id="{36EC1E7A-7203-4B29-BE2A-FD4C6482419E}" type="slidenum">
              <a:rPr lang="en-US" smtClean="0"/>
              <a:t>31</a:t>
            </a:fld>
            <a:endParaRPr lang="en-US" dirty="0"/>
          </a:p>
        </p:txBody>
      </p:sp>
    </p:spTree>
    <p:extLst>
      <p:ext uri="{BB962C8B-B14F-4D97-AF65-F5344CB8AC3E}">
        <p14:creationId xmlns:p14="http://schemas.microsoft.com/office/powerpoint/2010/main" val="98551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a:t>Let’s take a closer look at the Reading Standards for Literature for Grade 4. For each standard, we will first present a</a:t>
            </a:r>
            <a:r>
              <a:rPr lang="en-US" strike="noStrike" baseline="0" dirty="0"/>
              <a:t>n example of an item that does NOT align to the language and intent of the standard. Then we will follow up with a item that does align to the standard so you can see the what aligned items should look like. </a:t>
            </a:r>
            <a:endParaRPr lang="en-US" strike="noStrike" dirty="0"/>
          </a:p>
          <a:p>
            <a:endParaRPr lang="en-US" strike="noStrike" dirty="0"/>
          </a:p>
          <a:p>
            <a:r>
              <a:rPr lang="en-US" strike="noStrike" dirty="0"/>
              <a:t>Note:  You’ll see in the examples</a:t>
            </a:r>
            <a:r>
              <a:rPr lang="en-US" strike="noStrike" baseline="0" dirty="0"/>
              <a:t> that textual evidence includes the use of direct textual evidence (i.e., sentences from the text), as well as indirect evidence (i.e., paraphrasing of evidence in the text or inferences based on the text). </a:t>
            </a:r>
            <a:endParaRPr lang="en-US" strike="noStrike"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trike="noStrike" dirty="0"/>
          </a:p>
        </p:txBody>
      </p:sp>
      <p:sp>
        <p:nvSpPr>
          <p:cNvPr id="4" name="Slide Number Placeholder 3"/>
          <p:cNvSpPr>
            <a:spLocks noGrp="1"/>
          </p:cNvSpPr>
          <p:nvPr>
            <p:ph type="sldNum" sz="quarter" idx="10"/>
          </p:nvPr>
        </p:nvSpPr>
        <p:spPr/>
        <p:txBody>
          <a:bodyPr/>
          <a:lstStyle/>
          <a:p>
            <a:fld id="{D2A8CB79-26D9-47B3-A269-5F23059CE68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36866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Theme</a:t>
            </a:r>
            <a:r>
              <a:rPr lang="en-US" sz="1200" b="0" kern="1200" baseline="0" dirty="0">
                <a:solidFill>
                  <a:schemeClr val="tx1"/>
                </a:solidFill>
                <a:effectLst/>
                <a:latin typeface="+mn-lt"/>
                <a:ea typeface="+mn-ea"/>
                <a:cs typeface="+mn-cs"/>
              </a:rPr>
              <a:t> in both texts: Music can bring happiness to people’s lives. Support from Text 1: </a:t>
            </a:r>
            <a:r>
              <a:rPr lang="en-US" sz="1200" kern="1200" dirty="0">
                <a:solidFill>
                  <a:schemeClr val="tx1"/>
                </a:solidFill>
                <a:effectLst/>
                <a:latin typeface="+mn-lt"/>
                <a:ea typeface="+mn-ea"/>
                <a:cs typeface="+mn-cs"/>
              </a:rPr>
              <a:t>“I glanced at Eldest Brother and saw that tears were rolling down his cheeks.” Support from Text 2: “It’s the best/ I’ve ever felt/playing hot piano”</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Yes, this item is well aligned to the grade-level standard. To answer the questions students look at</a:t>
            </a:r>
            <a:r>
              <a:rPr lang="en-US" sz="1200" kern="1200" baseline="0" dirty="0">
                <a:solidFill>
                  <a:schemeClr val="tx1"/>
                </a:solidFill>
                <a:effectLst/>
                <a:latin typeface="+mn-lt"/>
                <a:ea typeface="+mn-ea"/>
                <a:cs typeface="+mn-cs"/>
              </a:rPr>
              <a:t> multiple stimuli (one from a modern Asian culture and one based on the Dust Bowl era), thinking about the common theme they share and how that theme is developed. </a:t>
            </a:r>
            <a:r>
              <a:rPr lang="en-US" sz="1200" kern="1200" dirty="0">
                <a:solidFill>
                  <a:schemeClr val="tx1"/>
                </a:solidFill>
                <a:effectLst/>
                <a:latin typeface="+mn-lt"/>
                <a:ea typeface="+mn-ea"/>
                <a:cs typeface="+mn-cs"/>
              </a:rPr>
              <a:t>It also aligns to RL.4.1. because students</a:t>
            </a:r>
            <a:r>
              <a:rPr lang="en-US" sz="1200" kern="1200" baseline="0" dirty="0">
                <a:solidFill>
                  <a:schemeClr val="tx1"/>
                </a:solidFill>
                <a:effectLst/>
                <a:latin typeface="+mn-lt"/>
                <a:ea typeface="+mn-ea"/>
                <a:cs typeface="+mn-cs"/>
              </a:rPr>
              <a:t> use explicit evidence to determine the theme.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read closely and think deeply about both texts to determine this implicit</a:t>
            </a:r>
            <a:r>
              <a:rPr lang="en-US" sz="1200" kern="1200" baseline="0" dirty="0">
                <a:solidFill>
                  <a:schemeClr val="tx1"/>
                </a:solidFill>
                <a:effectLst/>
                <a:latin typeface="+mn-lt"/>
                <a:ea typeface="+mn-ea"/>
                <a:cs typeface="+mn-cs"/>
              </a:rPr>
              <a:t> theme.</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theme is the underlying</a:t>
            </a:r>
            <a:r>
              <a:rPr lang="en-US" sz="1200" kern="1200" baseline="0" dirty="0">
                <a:solidFill>
                  <a:schemeClr val="tx1"/>
                </a:solidFill>
                <a:effectLst/>
                <a:latin typeface="+mn-lt"/>
                <a:ea typeface="+mn-ea"/>
                <a:cs typeface="+mn-cs"/>
              </a:rPr>
              <a:t> meanings of the text.</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must drag and drop sentences</a:t>
            </a:r>
            <a:r>
              <a:rPr lang="en-US" sz="1200" kern="1200" baseline="0" dirty="0">
                <a:solidFill>
                  <a:schemeClr val="tx1"/>
                </a:solidFill>
                <a:effectLst/>
                <a:latin typeface="+mn-lt"/>
                <a:ea typeface="+mn-ea"/>
                <a:cs typeface="+mn-cs"/>
              </a:rPr>
              <a:t> from the texts to show how each develops the theme.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32</a:t>
            </a:fld>
            <a:endParaRPr lang="en-US" dirty="0"/>
          </a:p>
        </p:txBody>
      </p:sp>
    </p:spTree>
    <p:extLst>
      <p:ext uri="{BB962C8B-B14F-4D97-AF65-F5344CB8AC3E}">
        <p14:creationId xmlns:p14="http://schemas.microsoft.com/office/powerpoint/2010/main" val="848392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33</a:t>
            </a:fld>
            <a:endParaRPr lang="en-US" dirty="0"/>
          </a:p>
        </p:txBody>
      </p:sp>
    </p:spTree>
    <p:extLst>
      <p:ext uri="{BB962C8B-B14F-4D97-AF65-F5344CB8AC3E}">
        <p14:creationId xmlns:p14="http://schemas.microsoft.com/office/powerpoint/2010/main" val="2625181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Now, we turn our attention to the</a:t>
            </a:r>
            <a:r>
              <a:rPr lang="en-US" baseline="0" dirty="0"/>
              <a:t> Reading Standards for Informational Text grade 4.</a:t>
            </a:r>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34</a:t>
            </a:fld>
            <a:endParaRPr lang="en-US" dirty="0"/>
          </a:p>
        </p:txBody>
      </p:sp>
    </p:spTree>
    <p:extLst>
      <p:ext uri="{BB962C8B-B14F-4D97-AF65-F5344CB8AC3E}">
        <p14:creationId xmlns:p14="http://schemas.microsoft.com/office/powerpoint/2010/main" val="3108923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trike="noStrike" dirty="0"/>
              <a:t>Let’s take a closer look at the Reading Standards for Informational Texts for Grade 4. </a:t>
            </a:r>
          </a:p>
        </p:txBody>
      </p:sp>
      <p:sp>
        <p:nvSpPr>
          <p:cNvPr id="4" name="Slide Number Placeholder 3"/>
          <p:cNvSpPr>
            <a:spLocks noGrp="1"/>
          </p:cNvSpPr>
          <p:nvPr>
            <p:ph type="sldNum" sz="quarter" idx="10"/>
          </p:nvPr>
        </p:nvSpPr>
        <p:spPr/>
        <p:txBody>
          <a:bodyPr/>
          <a:lstStyle/>
          <a:p>
            <a:fld id="{29B9D326-3941-4162-8704-FFF237B951BE}" type="slidenum">
              <a:rPr lang="en-US" smtClean="0"/>
              <a:t>36</a:t>
            </a:fld>
            <a:endParaRPr lang="en-US" dirty="0"/>
          </a:p>
        </p:txBody>
      </p:sp>
    </p:spTree>
    <p:extLst>
      <p:ext uri="{BB962C8B-B14F-4D97-AF65-F5344CB8AC3E}">
        <p14:creationId xmlns:p14="http://schemas.microsoft.com/office/powerpoint/2010/main" val="2516716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 2 asks</a:t>
            </a:r>
            <a:r>
              <a:rPr lang="en-US" baseline="0" dirty="0"/>
              <a:t> students to determine themes and central ideas. Unearthing themes and ideas is a product of close reading and careful examination of the text. </a:t>
            </a:r>
            <a:r>
              <a:rPr lang="en-US" sz="1200" kern="1200" dirty="0">
                <a:solidFill>
                  <a:schemeClr val="tx1"/>
                </a:solidFill>
                <a:effectLst/>
                <a:latin typeface="+mn-lt"/>
                <a:ea typeface="+mn-ea"/>
                <a:cs typeface="+mn-cs"/>
              </a:rPr>
              <a:t>In some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upper grades, Standard 2 expands its focus to the plural “central ideas or themes” and adds a second crucial requirement—that students analyze the development of the ideas and themes. Reading complex texts will often expose more than one central idea and the emphasis on analyzing development challenges students to go beyond merely stating ideas to tracing their evolution throughout a text. Standard 2 therefore views unearthing themes and ideas as the product of careful examination of the text.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grade 4, </a:t>
            </a:r>
            <a:r>
              <a:rPr lang="en-US" baseline="0" dirty="0"/>
              <a:t>t</a:t>
            </a:r>
            <a:r>
              <a:rPr lang="en-US" dirty="0"/>
              <a:t>his standard has TWO</a:t>
            </a:r>
            <a:r>
              <a:rPr lang="en-US" baseline="0" dirty="0"/>
              <a:t> components: determining main idea and explaining how it is supported with key details AND summarization. </a:t>
            </a:r>
            <a:r>
              <a:rPr lang="en-US" dirty="0"/>
              <a:t>The first part of this standard is notable because it is not enough</a:t>
            </a:r>
            <a:r>
              <a:rPr lang="en-US" baseline="0" dirty="0"/>
              <a:t> to just determine main idea; students are, at the same time, expected to find key details that support the main idea. </a:t>
            </a:r>
          </a:p>
          <a:p>
            <a:endParaRPr lang="en-US" baseline="0" dirty="0"/>
          </a:p>
          <a:p>
            <a:r>
              <a:rPr lang="en-US" baseline="0" dirty="0"/>
              <a:t>The second part of the standard, assessed separately as noted by the semi-colon that divides the two components, asks students to provide a summary of the text. The demand of summarization in Standard 2 is that students demonstrate their ability to immerse themselves in other peoples ideas and experiences, to enlarge their thinking and experience through reading. Note that summarizing texts in chronological order is unlikely to fulfill this goal—students merely recount, in abbreviated form, the time-ordered details in the text without grappling with its ideas.</a:t>
            </a:r>
          </a:p>
          <a:p>
            <a:endParaRPr lang="en-US" baseline="0" dirty="0"/>
          </a:p>
          <a:p>
            <a:r>
              <a:rPr lang="en-US" baseline="0" dirty="0"/>
              <a:t>The next few slides will look at examples of items that are supposed to align to this standard. We will review the items closely and discuss whether or not we think they do.</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37</a:t>
            </a:fld>
            <a:endParaRPr lang="en-US" dirty="0"/>
          </a:p>
        </p:txBody>
      </p:sp>
    </p:spTree>
    <p:extLst>
      <p:ext uri="{BB962C8B-B14F-4D97-AF65-F5344CB8AC3E}">
        <p14:creationId xmlns:p14="http://schemas.microsoft.com/office/powerpoint/2010/main" val="3863982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the first example of an item written to</a:t>
            </a:r>
            <a:r>
              <a:rPr lang="en-US" sz="1200" kern="1200" baseline="0" dirty="0">
                <a:solidFill>
                  <a:schemeClr val="tx1"/>
                </a:solidFill>
                <a:effectLst/>
                <a:latin typeface="+mn-lt"/>
                <a:ea typeface="+mn-ea"/>
                <a:cs typeface="+mn-cs"/>
              </a:rPr>
              <a:t> </a:t>
            </a:r>
            <a:r>
              <a:rPr lang="en-US" dirty="0"/>
              <a:t>RI.4.2.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No, this item does not align to the grade 4 standard. Remember the language of the standard: Students are expected</a:t>
            </a:r>
            <a:r>
              <a:rPr lang="en-US" sz="1200" kern="1200" baseline="0" dirty="0">
                <a:solidFill>
                  <a:schemeClr val="tx1"/>
                </a:solidFill>
                <a:effectLst/>
                <a:latin typeface="+mn-lt"/>
                <a:ea typeface="+mn-ea"/>
                <a:cs typeface="+mn-cs"/>
              </a:rPr>
              <a:t> not only to determine the main idea of text but also explain how it is supported by key details. Although this item addresses the requirement to determine the main idea, it falls short of alignment because it does not address the part of the standard that requires supporting that main idea with key details.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On the next slide, we’ll see a way to preserve the good idea in this item but bring the question into full alignment with the standard.</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38</a:t>
            </a:fld>
            <a:endParaRPr lang="en-US" dirty="0"/>
          </a:p>
        </p:txBody>
      </p:sp>
    </p:spTree>
    <p:extLst>
      <p:ext uri="{BB962C8B-B14F-4D97-AF65-F5344CB8AC3E}">
        <p14:creationId xmlns:p14="http://schemas.microsoft.com/office/powerpoint/2010/main" val="507611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another example</a:t>
            </a:r>
            <a:r>
              <a:rPr lang="en-US" baseline="0" dirty="0"/>
              <a:t> for </a:t>
            </a:r>
            <a:r>
              <a:rPr lang="en-US" dirty="0"/>
              <a:t>RI.4.2.</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Part</a:t>
            </a:r>
            <a:r>
              <a:rPr lang="en-US" sz="1200" b="0" kern="1200" baseline="0" dirty="0">
                <a:solidFill>
                  <a:schemeClr val="tx1"/>
                </a:solidFill>
                <a:effectLst/>
                <a:latin typeface="+mn-lt"/>
                <a:ea typeface="+mn-ea"/>
                <a:cs typeface="+mn-cs"/>
              </a:rPr>
              <a:t> A: </a:t>
            </a:r>
            <a:r>
              <a:rPr lang="en-US" sz="1200" b="0" kern="1200" dirty="0">
                <a:solidFill>
                  <a:schemeClr val="tx1"/>
                </a:solidFill>
                <a:effectLst/>
                <a:latin typeface="+mn-lt"/>
                <a:ea typeface="+mn-ea"/>
                <a:cs typeface="+mn-cs"/>
              </a:rPr>
              <a:t>D; Part B: A</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Yes, this item is well aligned to the grade-level standard. To answer the question</a:t>
            </a:r>
            <a:r>
              <a:rPr lang="en-US" sz="1200" kern="1200" baseline="0" dirty="0">
                <a:solidFill>
                  <a:schemeClr val="tx1"/>
                </a:solidFill>
                <a:effectLst/>
                <a:latin typeface="+mn-lt"/>
                <a:ea typeface="+mn-ea"/>
                <a:cs typeface="+mn-cs"/>
              </a:rPr>
              <a:t>, students must be able to first discern the main idea of a text and they must determine how that main idea is supported, meeting both requirements of the first part of the standard. </a:t>
            </a:r>
            <a:r>
              <a:rPr lang="en-US" sz="1200" kern="1200" dirty="0">
                <a:solidFill>
                  <a:schemeClr val="tx1"/>
                </a:solidFill>
                <a:effectLst/>
                <a:latin typeface="+mn-lt"/>
                <a:ea typeface="+mn-ea"/>
                <a:cs typeface="+mn-cs"/>
              </a:rPr>
              <a:t>It also aligns to RL.4.1. in that students use textual evidence</a:t>
            </a:r>
            <a:r>
              <a:rPr lang="en-US" sz="1200" kern="1200" baseline="0" dirty="0">
                <a:solidFill>
                  <a:schemeClr val="tx1"/>
                </a:solidFill>
                <a:effectLst/>
                <a:latin typeface="+mn-lt"/>
                <a:ea typeface="+mn-ea"/>
                <a:cs typeface="+mn-cs"/>
              </a:rPr>
              <a:t> as support for the main idea.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read the text closely to determine</a:t>
            </a:r>
            <a:r>
              <a:rPr lang="en-US" sz="1200" kern="1200" baseline="0" dirty="0">
                <a:solidFill>
                  <a:schemeClr val="tx1"/>
                </a:solidFill>
                <a:effectLst/>
                <a:latin typeface="+mn-lt"/>
                <a:ea typeface="+mn-ea"/>
                <a:cs typeface="+mn-cs"/>
              </a:rPr>
              <a:t> that trash from long ago provides archaeologists with useful knowledge and then also think about how the details support the idea that trash provides information about what was important to the people under study.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main idea is the main purpose for reading the text and the key details</a:t>
            </a:r>
            <a:r>
              <a:rPr lang="en-US" sz="1200" kern="1200" baseline="0" dirty="0">
                <a:solidFill>
                  <a:schemeClr val="tx1"/>
                </a:solidFill>
                <a:effectLst/>
                <a:latin typeface="+mn-lt"/>
                <a:ea typeface="+mn-ea"/>
                <a:cs typeface="+mn-cs"/>
              </a:rPr>
              <a:t> are important to understanding how this main idea is developed.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Part B requires</a:t>
            </a:r>
            <a:r>
              <a:rPr lang="en-US" sz="1200" kern="1200" baseline="0" dirty="0">
                <a:solidFill>
                  <a:schemeClr val="tx1"/>
                </a:solidFill>
                <a:effectLst/>
                <a:latin typeface="+mn-lt"/>
                <a:ea typeface="+mn-ea"/>
                <a:cs typeface="+mn-cs"/>
              </a:rPr>
              <a:t> that students use actual sentences from the text to show support for the main idea of the passage.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39</a:t>
            </a:fld>
            <a:endParaRPr lang="en-US" dirty="0"/>
          </a:p>
        </p:txBody>
      </p:sp>
    </p:spTree>
    <p:extLst>
      <p:ext uri="{BB962C8B-B14F-4D97-AF65-F5344CB8AC3E}">
        <p14:creationId xmlns:p14="http://schemas.microsoft.com/office/powerpoint/2010/main" val="3947746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let’s look at this example for</a:t>
            </a:r>
            <a:r>
              <a:rPr lang="en-US" sz="1200" kern="1200" baseline="0" dirty="0">
                <a:solidFill>
                  <a:schemeClr val="tx1"/>
                </a:solidFill>
                <a:effectLst/>
                <a:latin typeface="+mn-lt"/>
                <a:ea typeface="+mn-ea"/>
                <a:cs typeface="+mn-cs"/>
              </a:rPr>
              <a:t> </a:t>
            </a:r>
            <a:r>
              <a:rPr lang="en-US" dirty="0"/>
              <a:t>RI.4.2.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What a dig is, how trash becomes buried, what tools</a:t>
            </a:r>
            <a:r>
              <a:rPr lang="en-US" sz="1200" b="0" kern="1200" baseline="0" dirty="0">
                <a:solidFill>
                  <a:schemeClr val="tx1"/>
                </a:solidFill>
                <a:effectLst/>
                <a:latin typeface="+mn-lt"/>
                <a:ea typeface="+mn-ea"/>
                <a:cs typeface="+mn-cs"/>
              </a:rPr>
              <a:t> archaeologists use, what can be learned about the past</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No, this item does not align to the grade 4 standard. This item, while covering the topics of the text, does not require that students summarize, thus</a:t>
            </a:r>
            <a:r>
              <a:rPr lang="en-US" sz="1200" kern="1200" baseline="0" dirty="0">
                <a:solidFill>
                  <a:schemeClr val="tx1"/>
                </a:solidFill>
                <a:effectLst/>
                <a:latin typeface="+mn-lt"/>
                <a:ea typeface="+mn-ea"/>
                <a:cs typeface="+mn-cs"/>
              </a:rPr>
              <a:t> establishing the relationship among these ideas. The item does not achieve real summary, as it simply asks students to place the topics in chronological order.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40</a:t>
            </a:fld>
            <a:endParaRPr lang="en-US" dirty="0"/>
          </a:p>
        </p:txBody>
      </p:sp>
    </p:spTree>
    <p:extLst>
      <p:ext uri="{BB962C8B-B14F-4D97-AF65-F5344CB8AC3E}">
        <p14:creationId xmlns:p14="http://schemas.microsoft.com/office/powerpoint/2010/main" val="30980998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the last example for RI.4.2.</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 </a:t>
            </a:r>
            <a:r>
              <a:rPr lang="en-US" sz="1200" b="0" kern="1200" dirty="0">
                <a:solidFill>
                  <a:schemeClr val="tx1"/>
                </a:solidFill>
                <a:effectLst/>
                <a:latin typeface="+mn-lt"/>
                <a:ea typeface="+mn-ea"/>
                <a:cs typeface="+mn-cs"/>
              </a:rPr>
              <a:t>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Yes, this item is well aligned to the grade-level standard. To</a:t>
            </a:r>
            <a:r>
              <a:rPr lang="en-US" sz="1200" kern="1200" baseline="0" dirty="0">
                <a:solidFill>
                  <a:schemeClr val="tx1"/>
                </a:solidFill>
                <a:effectLst/>
                <a:latin typeface="+mn-lt"/>
                <a:ea typeface="+mn-ea"/>
                <a:cs typeface="+mn-cs"/>
              </a:rPr>
              <a:t> answer this question correctly, students must know the key points of the text and how they relate. Someone who has NOT read the text could still tell what it was about after reading the correct answer to this item.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read the text closely to determine</a:t>
            </a:r>
            <a:r>
              <a:rPr lang="en-US" sz="1200" kern="1200" baseline="0" dirty="0">
                <a:solidFill>
                  <a:schemeClr val="tx1"/>
                </a:solidFill>
                <a:effectLst/>
                <a:latin typeface="+mn-lt"/>
                <a:ea typeface="+mn-ea"/>
                <a:cs typeface="+mn-cs"/>
              </a:rPr>
              <a:t> which summary is both accurate and complete. Skimming a text would not enable them to answer this question correctly.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summary captures the overall important</a:t>
            </a:r>
            <a:r>
              <a:rPr lang="en-US" sz="1200" kern="1200" baseline="0" dirty="0">
                <a:solidFill>
                  <a:schemeClr val="tx1"/>
                </a:solidFill>
                <a:effectLst/>
                <a:latin typeface="+mn-lt"/>
                <a:ea typeface="+mn-ea"/>
                <a:cs typeface="+mn-cs"/>
              </a:rPr>
              <a:t> ideas and relationships of the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must think deeply about the various evidence statements in the text and how they relate, so although they are not being asked to explicitly</a:t>
            </a:r>
            <a:r>
              <a:rPr lang="en-US" sz="1200" kern="1200" baseline="0" dirty="0">
                <a:solidFill>
                  <a:schemeClr val="tx1"/>
                </a:solidFill>
                <a:effectLst/>
                <a:latin typeface="+mn-lt"/>
                <a:ea typeface="+mn-ea"/>
                <a:cs typeface="+mn-cs"/>
              </a:rPr>
              <a:t> cite evidence, they must use it to determine the correct response.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41</a:t>
            </a:fld>
            <a:endParaRPr lang="en-US" dirty="0"/>
          </a:p>
        </p:txBody>
      </p:sp>
    </p:spTree>
    <p:extLst>
      <p:ext uri="{BB962C8B-B14F-4D97-AF65-F5344CB8AC3E}">
        <p14:creationId xmlns:p14="http://schemas.microsoft.com/office/powerpoint/2010/main" val="672195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with all grades,</a:t>
            </a:r>
            <a:r>
              <a:rPr lang="en-US" baseline="0" dirty="0"/>
              <a:t> Anchor Standard 3 requires students to perform a specific kind of careful reading when examining a text: Students are not asked merely to take away the high points and identify the key figures present, but they are also asked to plunge into the text to see how ideas and individuals grow and change throughout. The requirement to analyze a set of ideas or sequence of events is not merely to restate them, but rather to comprehend how they evolve and interact over time. Nor does the standard ask students to study ideas, events, and individuals in isolation from one another; instead students are specifically charged with analyzing and explaining the interactions and relationships among them. Because a text, in essence, comprises the interaction of these factors, fulfilling this standard means students truly are analyzing the text itself.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grade 4, students are asked to examine “what happened” and “why” so they can think deeply about relationships of events, steps in a procedure, or connections between ideas and/or concepts. The items can ask about how one event relates to another, how an event relates ideas, etc. In other words, items considering relationships in a text do not have to consider “same to same” but can be different elements.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36EC1E7A-7203-4B29-BE2A-FD4C6482419E}" type="slidenum">
              <a:rPr lang="en-US" smtClean="0"/>
              <a:t>42</a:t>
            </a:fld>
            <a:endParaRPr lang="en-US" dirty="0"/>
          </a:p>
        </p:txBody>
      </p:sp>
    </p:spTree>
    <p:extLst>
      <p:ext uri="{BB962C8B-B14F-4D97-AF65-F5344CB8AC3E}">
        <p14:creationId xmlns:p14="http://schemas.microsoft.com/office/powerpoint/2010/main" val="229855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Please note, in each slide discussing the standard, we will discuss both the language of the anchor standard, as well as the language of the grade specific standard. In this way, we will illuminate how the grade-specific standards provide the specificity for each anchor standard.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 Standard 2, across all grade levels, asks students to determine the central message, main idea, or theme, an essential element of reading with understanding. In some upper grades, Standard 2 expands its focus to the plural “central ideas or themes” and adds a second crucial requirement—that students analyze the development of the ideas and themes. Reading complex texts will often expose more than one central idea and the emphasis on analyzing development challenges students to go beyond merely stating ideas to tracing their evolution throughout a text. Standard 2 therefore views unearthing themes and ideas as the product of careful examination of the text. </a:t>
            </a:r>
          </a:p>
          <a:p>
            <a:endParaRPr lang="en-US" baseline="0" dirty="0"/>
          </a:p>
          <a:p>
            <a:r>
              <a:rPr lang="en-US" baseline="0" dirty="0"/>
              <a:t>In the Anchor Standard, theme is distinguished from central idea in the literary standards, but you’ll notice that in the lower grade levels, the grade-level standards mention only theme as part of RL.2. Themes are those big ideas that emerge from a text, the essential message that the author wants readers to take away from the text. Central ideas, on the other hand, are what the story is mostly about, the content and plot details that combine to make up the story. </a:t>
            </a:r>
          </a:p>
          <a:p>
            <a:endParaRPr lang="en-US" baseline="0" dirty="0"/>
          </a:p>
          <a:p>
            <a:r>
              <a:rPr lang="en-US" dirty="0"/>
              <a:t>For grade 4,</a:t>
            </a:r>
            <a:r>
              <a:rPr lang="en-US" baseline="0" dirty="0"/>
              <a:t> t</a:t>
            </a:r>
            <a:r>
              <a:rPr lang="en-US" dirty="0"/>
              <a:t>he first part of this standard is about</a:t>
            </a:r>
            <a:r>
              <a:rPr lang="en-US" baseline="0" dirty="0"/>
              <a:t> determining theme based on the details the students have read. Theme emerges from careful attention to details within the text. Notice that although Anchor Standard 2 mentions central idea, the Standard 2 in Reading for Literature doesn’t include central idea until students reach middle school. </a:t>
            </a:r>
          </a:p>
          <a:p>
            <a:endParaRPr lang="en-US" baseline="0" dirty="0"/>
          </a:p>
          <a:p>
            <a:r>
              <a:rPr lang="en-US" baseline="0" dirty="0"/>
              <a:t>The second part of the standard, assessed separately as noted by the semi-colon that divides the two components, asks students to provide a summary of the text. The demand of summarization in Standard 2 is that students demonstrate their ability to immerse themselves in other people’s ideas and experiences, to enlarge their thinking and experience through reading. Note that summarizing texts in chronological order is unlikely to fulfill this goal—students merely recount, in abbreviated form, the time-ordered details in the text without grappling with its ideas.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that in addition to traditional stories, both drama and poetry are specifically called out in the standard at grade 4. </a:t>
            </a:r>
            <a:endParaRPr lang="en-US" dirty="0"/>
          </a:p>
          <a:p>
            <a:endParaRPr lang="en-US" baseline="0" dirty="0"/>
          </a:p>
          <a:p>
            <a:r>
              <a:rPr lang="en-US" baseline="0" dirty="0"/>
              <a:t>The next few slides will look at examples of items that are supposed to align to this standard. We will review the items closely and discuss whether or not we think they do. Be sure to have your ELA grade 4 standards handy, as we will be referring to them. </a:t>
            </a:r>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237046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an item written for</a:t>
            </a:r>
            <a:r>
              <a:rPr lang="en-US" sz="1200" kern="1200" baseline="0" dirty="0">
                <a:solidFill>
                  <a:schemeClr val="tx1"/>
                </a:solidFill>
                <a:effectLst/>
                <a:latin typeface="+mn-lt"/>
                <a:ea typeface="+mn-ea"/>
                <a:cs typeface="+mn-cs"/>
              </a:rPr>
              <a:t> </a:t>
            </a:r>
            <a:r>
              <a:rPr lang="en-US" dirty="0"/>
              <a:t>RI.4.3.</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B</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No, this item does not align to the grade 4 standard. The item does not “explain” or answer “why” as required by the standard. The student is really</a:t>
            </a:r>
            <a:r>
              <a:rPr lang="en-US" sz="1200" kern="1200" baseline="0" dirty="0">
                <a:solidFill>
                  <a:schemeClr val="tx1"/>
                </a:solidFill>
                <a:effectLst/>
                <a:latin typeface="+mn-lt"/>
                <a:ea typeface="+mn-ea"/>
                <a:cs typeface="+mn-cs"/>
              </a:rPr>
              <a:t> just being asked which option best paraphrases the stem (importance of a dig). Therefore, this is a “matching” item; it doesn’t demand the level of cognitive demand indicated by “explain” in the standard. Couldn’t students get this item right without even reading the question?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43</a:t>
            </a:fld>
            <a:endParaRPr lang="en-US" dirty="0"/>
          </a:p>
        </p:txBody>
      </p:sp>
    </p:spTree>
    <p:extLst>
      <p:ext uri="{BB962C8B-B14F-4D97-AF65-F5344CB8AC3E}">
        <p14:creationId xmlns:p14="http://schemas.microsoft.com/office/powerpoint/2010/main" val="1208342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 second item proposed for</a:t>
            </a:r>
            <a:r>
              <a:rPr lang="en-US" sz="1200" kern="1200" baseline="0" dirty="0">
                <a:solidFill>
                  <a:schemeClr val="tx1"/>
                </a:solidFill>
                <a:effectLst/>
                <a:latin typeface="+mn-lt"/>
                <a:ea typeface="+mn-ea"/>
                <a:cs typeface="+mn-cs"/>
              </a:rPr>
              <a:t> </a:t>
            </a:r>
            <a:r>
              <a:rPr lang="en-US" dirty="0"/>
              <a:t>RI.4.3.</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Part</a:t>
            </a:r>
            <a:r>
              <a:rPr lang="en-US" sz="1200" b="0" kern="1200" baseline="0" dirty="0">
                <a:solidFill>
                  <a:schemeClr val="tx1"/>
                </a:solidFill>
                <a:effectLst/>
                <a:latin typeface="+mn-lt"/>
                <a:ea typeface="+mn-ea"/>
                <a:cs typeface="+mn-cs"/>
              </a:rPr>
              <a:t> A: </a:t>
            </a:r>
            <a:r>
              <a:rPr lang="en-US" sz="1200" b="0" kern="1200" dirty="0">
                <a:solidFill>
                  <a:schemeClr val="tx1"/>
                </a:solidFill>
                <a:effectLst/>
                <a:latin typeface="+mn-lt"/>
                <a:ea typeface="+mn-ea"/>
                <a:cs typeface="+mn-cs"/>
              </a:rPr>
              <a:t>B; Part B: C</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Yes, this item is well aligned to the grade-level standard. This question</a:t>
            </a:r>
            <a:r>
              <a:rPr lang="en-US" sz="1200" kern="1200" baseline="0" dirty="0">
                <a:solidFill>
                  <a:schemeClr val="tx1"/>
                </a:solidFill>
                <a:effectLst/>
                <a:latin typeface="+mn-lt"/>
                <a:ea typeface="+mn-ea"/>
                <a:cs typeface="+mn-cs"/>
              </a:rPr>
              <a:t> relates directly to the words in the standard that call for students to think about “what happened and why.” As archaeologists study artifacts related to a certain people, they also learn about the general conditions. Students are thinking about the relationship of study to learning. </a:t>
            </a:r>
            <a:r>
              <a:rPr lang="en-US" sz="1200" kern="1200" dirty="0">
                <a:solidFill>
                  <a:schemeClr val="tx1"/>
                </a:solidFill>
                <a:effectLst/>
                <a:latin typeface="+mn-lt"/>
                <a:ea typeface="+mn-ea"/>
                <a:cs typeface="+mn-cs"/>
              </a:rPr>
              <a:t>It also aligns to RL.4.1. because they must use</a:t>
            </a:r>
            <a:r>
              <a:rPr lang="en-US" sz="1200" kern="1200" baseline="0" dirty="0">
                <a:solidFill>
                  <a:schemeClr val="tx1"/>
                </a:solidFill>
                <a:effectLst/>
                <a:latin typeface="+mn-lt"/>
                <a:ea typeface="+mn-ea"/>
                <a:cs typeface="+mn-cs"/>
              </a:rPr>
              <a:t> actual sentences from the text to support the inference made in Part A.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this item requires that students make an inference based on textual evidence. The text</a:t>
            </a:r>
            <a:r>
              <a:rPr lang="en-US" sz="1200" kern="1200" baseline="0" dirty="0">
                <a:solidFill>
                  <a:schemeClr val="tx1"/>
                </a:solidFill>
                <a:effectLst/>
                <a:latin typeface="+mn-lt"/>
                <a:ea typeface="+mn-ea"/>
                <a:cs typeface="+mn-cs"/>
              </a:rPr>
              <a:t> does not provide the explicit link for them.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idea that archaeologist</a:t>
            </a:r>
            <a:r>
              <a:rPr lang="en-US" sz="1200" kern="1200" baseline="0" dirty="0">
                <a:solidFill>
                  <a:schemeClr val="tx1"/>
                </a:solidFill>
                <a:effectLst/>
                <a:latin typeface="+mn-lt"/>
                <a:ea typeface="+mn-ea"/>
                <a:cs typeface="+mn-cs"/>
              </a:rPr>
              <a:t>s learn much from digs is an important understanding.</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Part</a:t>
            </a:r>
            <a:r>
              <a:rPr lang="en-US" sz="1200" kern="1200" baseline="0" dirty="0">
                <a:solidFill>
                  <a:schemeClr val="tx1"/>
                </a:solidFill>
                <a:effectLst/>
                <a:latin typeface="+mn-lt"/>
                <a:ea typeface="+mn-ea"/>
                <a:cs typeface="+mn-cs"/>
              </a:rPr>
              <a:t> B requires that students provide actual sentences from the text as evidence for their inference.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44</a:t>
            </a:fld>
            <a:endParaRPr lang="en-US" dirty="0"/>
          </a:p>
        </p:txBody>
      </p:sp>
    </p:spTree>
    <p:extLst>
      <p:ext uri="{BB962C8B-B14F-4D97-AF65-F5344CB8AC3E}">
        <p14:creationId xmlns:p14="http://schemas.microsoft.com/office/powerpoint/2010/main" val="3654879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mentioned</a:t>
            </a:r>
            <a:r>
              <a:rPr lang="en-US" baseline="0" dirty="0"/>
              <a:t> with RL4</a:t>
            </a:r>
            <a:r>
              <a:rPr lang="en-US" dirty="0"/>
              <a:t>,</a:t>
            </a:r>
            <a:r>
              <a:rPr lang="en-US" baseline="0" dirty="0"/>
              <a:t> Anchor S</a:t>
            </a:r>
            <a:r>
              <a:rPr lang="en-US" dirty="0"/>
              <a:t>tandard 4 asks</a:t>
            </a:r>
            <a:r>
              <a:rPr lang="en-US" baseline="0" dirty="0"/>
              <a:t> students to use context to determine word meaning. Students can be directed to determine the meaning of figurative, connotative, or technical words and phrases. Technical meaning refers to the domain specific words that have a specific meaning in informational texts. Think about a word like “expression” or “product” in math, or “range” in science. These words are important words for students to know and understand, and they are multiple meaning words. They have a specific technical meaning when used in certain circumstances.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Notice that for RI.4 at grade 4, both Tier 2, academic words AND domain-specific words are the focus. But also notice “in a text,” showing that there needs to be clear context clues for students to be expected to discern meaning.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Please see CCSSO Criteria for High Quality Assessment, specifically Criterion B6, (available here: http://www.ccsso.org/Documents/2014/CCSSO%20Criteria%20for%20High%20Quality%20Assessments%2003242014.pdf) for additional information about assessment of vocabulary.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6EC1E7A-7203-4B29-BE2A-FD4C6482419E}" type="slidenum">
              <a:rPr lang="en-US" smtClean="0"/>
              <a:t>45</a:t>
            </a:fld>
            <a:endParaRPr lang="en-US" dirty="0"/>
          </a:p>
        </p:txBody>
      </p:sp>
    </p:spTree>
    <p:extLst>
      <p:ext uri="{BB962C8B-B14F-4D97-AF65-F5344CB8AC3E}">
        <p14:creationId xmlns:p14="http://schemas.microsoft.com/office/powerpoint/2010/main" val="12613436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take a look at this item written to address</a:t>
            </a:r>
            <a:r>
              <a:rPr lang="en-US" sz="1200" kern="1200" baseline="0" dirty="0">
                <a:solidFill>
                  <a:schemeClr val="tx1"/>
                </a:solidFill>
                <a:effectLst/>
                <a:latin typeface="+mn-lt"/>
                <a:ea typeface="+mn-ea"/>
                <a:cs typeface="+mn-cs"/>
              </a:rPr>
              <a:t> </a:t>
            </a:r>
            <a:r>
              <a:rPr lang="en-US" dirty="0"/>
              <a:t>RI.4.4.</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No, this item does not align to the grade 4 standard. S</a:t>
            </a:r>
            <a:r>
              <a:rPr lang="en-US" sz="1200" kern="1200" baseline="0" dirty="0">
                <a:solidFill>
                  <a:schemeClr val="tx1"/>
                </a:solidFill>
                <a:effectLst/>
                <a:latin typeface="+mn-lt"/>
                <a:ea typeface="+mn-ea"/>
                <a:cs typeface="+mn-cs"/>
              </a:rPr>
              <a:t>tudents do have to think about meaning but does the question really drive them to use context? Some of these words do not contain any context, so that part of the standard remains untouched. Additionally, while opposites can often provide context to the meaning of an unknown word, some of the options just randomly pair two words together that were not meant to provide context for one another. And remember from our </a:t>
            </a:r>
            <a:r>
              <a:rPr lang="en-US" baseline="0" dirty="0"/>
              <a:t>High-Quality Reading Items Overview module</a:t>
            </a:r>
            <a:r>
              <a:rPr lang="en-US" sz="1200" kern="1200" baseline="0" dirty="0">
                <a:solidFill>
                  <a:schemeClr val="tx1"/>
                </a:solidFill>
                <a:effectLst/>
                <a:latin typeface="+mn-lt"/>
                <a:ea typeface="+mn-ea"/>
                <a:cs typeface="+mn-cs"/>
              </a:rPr>
              <a:t>, tested vocabulary should be central to understanding the meaning of the text. Not all of the tested words here, if understood, would necessarily lead to deeper understanding of the text. Finally, if students do not know or cannot read the word “opposites,” they may not be able to answer the question in a way that accurately captures what we are measuring with this standard. </a:t>
            </a:r>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46</a:t>
            </a:fld>
            <a:endParaRPr lang="en-US" dirty="0"/>
          </a:p>
        </p:txBody>
      </p:sp>
    </p:spTree>
    <p:extLst>
      <p:ext uri="{BB962C8B-B14F-4D97-AF65-F5344CB8AC3E}">
        <p14:creationId xmlns:p14="http://schemas.microsoft.com/office/powerpoint/2010/main" val="2321594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item was also written to address</a:t>
            </a:r>
            <a:r>
              <a:rPr lang="en-US" sz="1200" kern="1200" baseline="0" dirty="0">
                <a:solidFill>
                  <a:schemeClr val="tx1"/>
                </a:solidFill>
                <a:effectLst/>
                <a:latin typeface="+mn-lt"/>
                <a:ea typeface="+mn-ea"/>
                <a:cs typeface="+mn-cs"/>
              </a:rPr>
              <a:t> </a:t>
            </a:r>
            <a:r>
              <a:rPr lang="en-US" dirty="0"/>
              <a:t>RI.4.4.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B, C</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Yes, this item is well aligned to the grade-level standard. </a:t>
            </a:r>
            <a:r>
              <a:rPr lang="en-US" sz="1200" i="1" kern="1200" dirty="0">
                <a:solidFill>
                  <a:schemeClr val="tx1"/>
                </a:solidFill>
                <a:effectLst/>
                <a:latin typeface="+mn-lt"/>
                <a:ea typeface="+mn-ea"/>
                <a:cs typeface="+mn-cs"/>
              </a:rPr>
              <a:t>Debris</a:t>
            </a:r>
            <a:r>
              <a:rPr lang="en-US" sz="1200" kern="1200" dirty="0">
                <a:solidFill>
                  <a:schemeClr val="tx1"/>
                </a:solidFill>
                <a:effectLst/>
                <a:latin typeface="+mn-lt"/>
                <a:ea typeface="+mn-ea"/>
                <a:cs typeface="+mn-cs"/>
              </a:rPr>
              <a:t> is certainly “relevant</a:t>
            </a:r>
            <a:r>
              <a:rPr lang="en-US" sz="1200" kern="1200" baseline="0" dirty="0">
                <a:solidFill>
                  <a:schemeClr val="tx1"/>
                </a:solidFill>
                <a:effectLst/>
                <a:latin typeface="+mn-lt"/>
                <a:ea typeface="+mn-ea"/>
                <a:cs typeface="+mn-cs"/>
              </a:rPr>
              <a:t> to a grade 4 topic or su</a:t>
            </a:r>
            <a:r>
              <a:rPr lang="en-US" sz="1200" kern="1200" dirty="0">
                <a:solidFill>
                  <a:schemeClr val="tx1"/>
                </a:solidFill>
                <a:effectLst/>
                <a:latin typeface="+mn-lt"/>
                <a:ea typeface="+mn-ea"/>
                <a:cs typeface="+mn-cs"/>
              </a:rPr>
              <a:t>bject area” and is</a:t>
            </a:r>
            <a:r>
              <a:rPr lang="en-US" sz="1200" kern="1200" baseline="0" dirty="0">
                <a:solidFill>
                  <a:schemeClr val="tx1"/>
                </a:solidFill>
                <a:effectLst/>
                <a:latin typeface="+mn-lt"/>
                <a:ea typeface="+mn-ea"/>
                <a:cs typeface="+mn-cs"/>
              </a:rPr>
              <a:t> an academic word that one might see in science, history, or even literary texts. And the fact that students must select two words that help provide context for meaning is strong evidence that students must use only the text (not prior knowledge) to answer this question. The item</a:t>
            </a:r>
            <a:r>
              <a:rPr lang="en-US" sz="1200" kern="1200" dirty="0">
                <a:solidFill>
                  <a:schemeClr val="tx1"/>
                </a:solidFill>
                <a:effectLst/>
                <a:latin typeface="+mn-lt"/>
                <a:ea typeface="+mn-ea"/>
                <a:cs typeface="+mn-cs"/>
              </a:rPr>
              <a:t> also aligns to RL.4.1. because context is one</a:t>
            </a:r>
            <a:r>
              <a:rPr lang="en-US" sz="1200" kern="1200" baseline="0" dirty="0">
                <a:solidFill>
                  <a:schemeClr val="tx1"/>
                </a:solidFill>
                <a:effectLst/>
                <a:latin typeface="+mn-lt"/>
                <a:ea typeface="+mn-ea"/>
                <a:cs typeface="+mn-cs"/>
              </a:rPr>
              <a:t> type of textual evidence.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the use of context clues to determine meaning here requires close reading of the text.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word “debris” is another</a:t>
            </a:r>
            <a:r>
              <a:rPr lang="en-US" sz="1200" kern="1200" baseline="0" dirty="0">
                <a:solidFill>
                  <a:schemeClr val="tx1"/>
                </a:solidFill>
                <a:effectLst/>
                <a:latin typeface="+mn-lt"/>
                <a:ea typeface="+mn-ea"/>
                <a:cs typeface="+mn-cs"/>
              </a:rPr>
              <a:t> word for trash, a key element of this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context clues are textual evidence</a:t>
            </a:r>
            <a:r>
              <a:rPr lang="en-US" sz="1200" kern="1200" baseline="0" dirty="0">
                <a:solidFill>
                  <a:schemeClr val="tx1"/>
                </a:solidFill>
                <a:effectLst/>
                <a:latin typeface="+mn-lt"/>
                <a:ea typeface="+mn-ea"/>
                <a:cs typeface="+mn-cs"/>
              </a:rPr>
              <a:t> for determining the meaning of the tested word, “debris.”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47</a:t>
            </a:fld>
            <a:endParaRPr lang="en-US" dirty="0"/>
          </a:p>
        </p:txBody>
      </p:sp>
    </p:spTree>
    <p:extLst>
      <p:ext uri="{BB962C8B-B14F-4D97-AF65-F5344CB8AC3E}">
        <p14:creationId xmlns:p14="http://schemas.microsoft.com/office/powerpoint/2010/main" val="41774599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standards for teaching and assessing reading have traditionally included structure, Anchor Standard 5 includes an unusual dimension that illustrates the increased rigor at the heart of the standards. 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5 does not just ask that students “analyze the structure” of a given text but also that they account for “how specific sentences, paragraphs, and larger portions of the text relate to each other and the whole.” The standard moves students beyond merely identifying structural features of a text to analyzing how sentences connect to other sentences, paragraphs to other paragraphs, and chapters cohere into a whole. Understanding how each part of a specific text fits together leads to a deep grasp of how those parts work together to form a whole, individual text for a specific purpose. One of the most central questions one can ask about a text that goes to the heart of reading comprehension is “what is the role of this sentence, paragraph, or section of the text—how does it advance or develop its meaning or purpose?” As all texts have a structural backbone, asking questions about text structure can equally serve to illuminate a </a:t>
            </a:r>
            <a:r>
              <a:rPr lang="en-US" sz="1200" b="0" kern="1200" dirty="0">
                <a:solidFill>
                  <a:schemeClr val="tx1"/>
                </a:solidFill>
                <a:effectLst/>
                <a:latin typeface="+mn-lt"/>
                <a:ea typeface="+mn-ea"/>
                <a:cs typeface="+mn-cs"/>
              </a:rPr>
              <a:t>story, poem, or</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endParaRPr lang="en-US" dirty="0"/>
          </a:p>
          <a:p>
            <a:r>
              <a:rPr lang="en-US" dirty="0"/>
              <a:t>At</a:t>
            </a:r>
            <a:r>
              <a:rPr lang="en-US" baseline="0" dirty="0"/>
              <a:t> grade 4, students are expected to think about OVERALL structure, or, in other words, the main structure of a text, or an important section of a text. The standard at this grade level equips students with the ability to, in later grades, think about how particular sections work in relation to the overall structure of a text.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48</a:t>
            </a:fld>
            <a:endParaRPr lang="en-US" dirty="0"/>
          </a:p>
        </p:txBody>
      </p:sp>
    </p:spTree>
    <p:extLst>
      <p:ext uri="{BB962C8B-B14F-4D97-AF65-F5344CB8AC3E}">
        <p14:creationId xmlns:p14="http://schemas.microsoft.com/office/powerpoint/2010/main" val="23726875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Take a look at this sample item for</a:t>
            </a:r>
            <a:r>
              <a:rPr lang="en-US" sz="1200" kern="1200" baseline="0" dirty="0">
                <a:solidFill>
                  <a:schemeClr val="tx1"/>
                </a:solidFill>
                <a:effectLst/>
                <a:latin typeface="+mn-lt"/>
                <a:ea typeface="+mn-ea"/>
                <a:cs typeface="+mn-cs"/>
              </a:rPr>
              <a:t> </a:t>
            </a:r>
            <a:r>
              <a:rPr lang="en-US" dirty="0"/>
              <a:t>RI.4.5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B</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No, this item does not align to the grade 4 standard. Although comparison</a:t>
            </a:r>
            <a:r>
              <a:rPr lang="en-US" sz="1200" kern="1200" baseline="0" dirty="0">
                <a:solidFill>
                  <a:schemeClr val="tx1"/>
                </a:solidFill>
                <a:effectLst/>
                <a:latin typeface="+mn-lt"/>
                <a:ea typeface="+mn-ea"/>
                <a:cs typeface="+mn-cs"/>
              </a:rPr>
              <a:t> is mentioned as part of the standard, the language is clear that it is comparison as part of an organizational structure. This item mentions comparison but more to author’s purpose rather than underlying organization of the text or a section of the text.</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49</a:t>
            </a:fld>
            <a:endParaRPr lang="en-US" dirty="0"/>
          </a:p>
        </p:txBody>
      </p:sp>
    </p:spTree>
    <p:extLst>
      <p:ext uri="{BB962C8B-B14F-4D97-AF65-F5344CB8AC3E}">
        <p14:creationId xmlns:p14="http://schemas.microsoft.com/office/powerpoint/2010/main" val="2136620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this sample item written to address</a:t>
            </a:r>
            <a:r>
              <a:rPr lang="en-US" sz="1200" kern="1200" baseline="0" dirty="0">
                <a:solidFill>
                  <a:schemeClr val="tx1"/>
                </a:solidFill>
                <a:effectLst/>
                <a:latin typeface="+mn-lt"/>
                <a:ea typeface="+mn-ea"/>
                <a:cs typeface="+mn-cs"/>
              </a:rPr>
              <a:t> </a:t>
            </a:r>
            <a:r>
              <a:rPr lang="en-US" dirty="0"/>
              <a:t>RI.4.5.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C</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Yes, this item is well aligned to the grade-level standard. Students are directed</a:t>
            </a:r>
            <a:r>
              <a:rPr lang="en-US" sz="1200" kern="1200" baseline="0" dirty="0">
                <a:solidFill>
                  <a:schemeClr val="tx1"/>
                </a:solidFill>
                <a:effectLst/>
                <a:latin typeface="+mn-lt"/>
                <a:ea typeface="+mn-ea"/>
                <a:cs typeface="+mn-cs"/>
              </a:rPr>
              <a:t> to think about the overall structure of the stimulus. Although the standard specifies “text,” many programs will allow for video to be used when in conjunction with a text, as with the passage set this video is a part of. </a:t>
            </a:r>
            <a:r>
              <a:rPr lang="en-US" sz="1200" kern="1200" dirty="0">
                <a:solidFill>
                  <a:schemeClr val="tx1"/>
                </a:solidFill>
                <a:effectLst/>
                <a:latin typeface="+mn-lt"/>
                <a:ea typeface="+mn-ea"/>
                <a:cs typeface="+mn-cs"/>
              </a:rPr>
              <a:t>It also aligns to RL.4.1. in that students must think about all the textual evidence and how it is structured</a:t>
            </a:r>
            <a:r>
              <a:rPr lang="en-US" sz="1200" kern="1200" baseline="0" dirty="0">
                <a:solidFill>
                  <a:schemeClr val="tx1"/>
                </a:solidFill>
                <a:effectLst/>
                <a:latin typeface="+mn-lt"/>
                <a:ea typeface="+mn-ea"/>
                <a:cs typeface="+mn-cs"/>
              </a:rPr>
              <a:t> to decide on a correct answer.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determining</a:t>
            </a:r>
            <a:r>
              <a:rPr lang="en-US" sz="1200" kern="1200" baseline="0" dirty="0">
                <a:solidFill>
                  <a:schemeClr val="tx1"/>
                </a:solidFill>
                <a:effectLst/>
                <a:latin typeface="+mn-lt"/>
                <a:ea typeface="+mn-ea"/>
                <a:cs typeface="+mn-cs"/>
              </a:rPr>
              <a:t> structure, especially when the structure is not chronological and clued by sequence words, involves closely reading the text. Students must carefully analyze the details to see how they build on one another in an organized way.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b="0" kern="1200" dirty="0">
                <a:solidFill>
                  <a:schemeClr val="tx1"/>
                </a:solidFill>
                <a:effectLst/>
                <a:latin typeface="+mn-lt"/>
                <a:ea typeface="+mn-ea"/>
                <a:cs typeface="+mn-cs"/>
              </a:rPr>
              <a:t>Yes, understanding</a:t>
            </a:r>
            <a:r>
              <a:rPr lang="en-US" sz="1200" b="0" kern="1200" baseline="0" dirty="0">
                <a:solidFill>
                  <a:schemeClr val="tx1"/>
                </a:solidFill>
                <a:effectLst/>
                <a:latin typeface="+mn-lt"/>
                <a:ea typeface="+mn-ea"/>
                <a:cs typeface="+mn-cs"/>
              </a:rPr>
              <a:t> of the purpose and meaning of the video is enhanced when students see that the main idea is stated and then supported through details about tools used and specific examples of artifacts.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although students are not explicitly</a:t>
            </a:r>
            <a:r>
              <a:rPr lang="en-US" sz="1200" kern="1200" baseline="0" dirty="0">
                <a:solidFill>
                  <a:schemeClr val="tx1"/>
                </a:solidFill>
                <a:effectLst/>
                <a:latin typeface="+mn-lt"/>
                <a:ea typeface="+mn-ea"/>
                <a:cs typeface="+mn-cs"/>
              </a:rPr>
              <a:t> using textual evidence, they do have to think carefully of how the textual evidence is structured in order to answer this question.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50</a:t>
            </a:fld>
            <a:endParaRPr lang="en-US" dirty="0"/>
          </a:p>
        </p:txBody>
      </p:sp>
    </p:spTree>
    <p:extLst>
      <p:ext uri="{BB962C8B-B14F-4D97-AF65-F5344CB8AC3E}">
        <p14:creationId xmlns:p14="http://schemas.microsoft.com/office/powerpoint/2010/main" val="801845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Looking at</a:t>
            </a:r>
            <a:r>
              <a:rPr lang="en-US" sz="1200" kern="1200" baseline="0" dirty="0">
                <a:solidFill>
                  <a:schemeClr val="tx1"/>
                </a:solidFill>
                <a:effectLst/>
                <a:latin typeface="+mn-lt"/>
                <a:ea typeface="+mn-ea"/>
                <a:cs typeface="+mn-cs"/>
              </a:rPr>
              <a:t> Anchor Standard 6 across the grade levels, one would see a common thread of perspective and/or point of view</a:t>
            </a:r>
            <a:r>
              <a:rPr lang="en-US" sz="1200" kern="1200" dirty="0">
                <a:solidFill>
                  <a:schemeClr val="tx1"/>
                </a:solidFill>
                <a:effectLst/>
                <a:latin typeface="+mn-lt"/>
                <a:ea typeface="+mn-ea"/>
                <a:cs typeface="+mn-cs"/>
              </a:rPr>
              <a:t>. What unites the standard across all grade levels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conviction expressed in Standard 6 that grasping the point of view or purpose is essential to grasping how the “content and style” of the text emerge. Indeed, the anchor standard makes clear that in all of these cases it is not enough to </a:t>
            </a:r>
            <a:r>
              <a:rPr lang="en-US" sz="1200" i="1" kern="1200" dirty="0">
                <a:solidFill>
                  <a:schemeClr val="tx1"/>
                </a:solidFill>
                <a:effectLst/>
                <a:latin typeface="+mn-lt"/>
                <a:ea typeface="+mn-ea"/>
                <a:cs typeface="+mn-cs"/>
              </a:rPr>
              <a:t>identify</a:t>
            </a:r>
            <a:r>
              <a:rPr lang="en-US" sz="1200" kern="1200" dirty="0">
                <a:solidFill>
                  <a:schemeClr val="tx1"/>
                </a:solidFill>
                <a:effectLst/>
                <a:latin typeface="+mn-lt"/>
                <a:ea typeface="+mn-ea"/>
                <a:cs typeface="+mn-cs"/>
              </a:rPr>
              <a:t> the purpose or point of view; the standard asks students to move beyond the mere labeling of a text to assessing the impact of point of view and purpose on how readers perceive and grasp the meaning. Standard 6 provides an excellent example of how reading closely goes beyond looking for what is directly stated. </a:t>
            </a:r>
          </a:p>
          <a:p>
            <a:endParaRPr lang="en-US" dirty="0"/>
          </a:p>
          <a:p>
            <a:r>
              <a:rPr lang="en-US" dirty="0"/>
              <a:t>At</a:t>
            </a:r>
            <a:r>
              <a:rPr lang="en-US" baseline="0" dirty="0"/>
              <a:t> grade 4, note again the use of a semi-colon between the two components of the standard, showing that both comparison and contrast of points of view is important as is describing the differences in focus and the information provided but both skills do not need to be addressed in a single question.</a:t>
            </a:r>
          </a:p>
          <a:p>
            <a:endParaRPr lang="en-US" baseline="0" dirty="0"/>
          </a:p>
          <a:p>
            <a:r>
              <a:rPr lang="en-US" baseline="0" dirty="0"/>
              <a:t>The standard contains very specific language about the types of point of view that should be emphasized at this grade level: firsthand and secondhand accounts. Students are directed to think deeply and compare how each text is presented in regard to point of view. The second component of the standard asks them to think about the differences in focus and information, how each text handles the topic.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51</a:t>
            </a:fld>
            <a:endParaRPr lang="en-US" dirty="0"/>
          </a:p>
        </p:txBody>
      </p:sp>
    </p:spTree>
    <p:extLst>
      <p:ext uri="{BB962C8B-B14F-4D97-AF65-F5344CB8AC3E}">
        <p14:creationId xmlns:p14="http://schemas.microsoft.com/office/powerpoint/2010/main" val="11105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the first example of an item written to</a:t>
            </a:r>
            <a:r>
              <a:rPr lang="en-US" sz="1200" kern="1200" baseline="0" dirty="0">
                <a:solidFill>
                  <a:schemeClr val="tx1"/>
                </a:solidFill>
                <a:effectLst/>
                <a:latin typeface="+mn-lt"/>
                <a:ea typeface="+mn-ea"/>
                <a:cs typeface="+mn-cs"/>
              </a:rPr>
              <a:t> </a:t>
            </a:r>
            <a:r>
              <a:rPr lang="en-US" dirty="0"/>
              <a:t>RI.4.6.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Part</a:t>
            </a:r>
            <a:r>
              <a:rPr lang="en-US" sz="1200" b="0" kern="1200" baseline="0" dirty="0">
                <a:solidFill>
                  <a:schemeClr val="tx1"/>
                </a:solidFill>
                <a:effectLst/>
                <a:latin typeface="+mn-lt"/>
                <a:ea typeface="+mn-ea"/>
                <a:cs typeface="+mn-cs"/>
              </a:rPr>
              <a:t> A: </a:t>
            </a:r>
            <a:r>
              <a:rPr lang="en-US" sz="1200" b="0" kern="1200" dirty="0">
                <a:solidFill>
                  <a:schemeClr val="tx1"/>
                </a:solidFill>
                <a:effectLst/>
                <a:latin typeface="+mn-lt"/>
                <a:ea typeface="+mn-ea"/>
                <a:cs typeface="+mn-cs"/>
              </a:rPr>
              <a:t>C; Part B: B</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No, this item does not align to the grade 4 standard. Again,</a:t>
            </a:r>
            <a:r>
              <a:rPr lang="en-US" sz="1200" kern="1200" baseline="0" dirty="0">
                <a:solidFill>
                  <a:schemeClr val="tx1"/>
                </a:solidFill>
                <a:effectLst/>
                <a:latin typeface="+mn-lt"/>
                <a:ea typeface="+mn-ea"/>
                <a:cs typeface="+mn-cs"/>
              </a:rPr>
              <a:t> at first glance, this item seems to test the standard in that it mentions “firsthand account.”  However, despite the mention of the other stimuli, the item only challenges students to consider the first text. In other words, there is no comparison going on, as called for by the standards. Just mentioning multiple stimuli does not “count.” The question needs to go deeper into comparing how the firsthand account vs. the secondhand account impacts the reader or how the texts differ in focus or the information provided. This item does not achieve the true intent of the standard, despite the deceptive use of the language of the standards. </a:t>
            </a:r>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52</a:t>
            </a:fld>
            <a:endParaRPr lang="en-US" dirty="0"/>
          </a:p>
        </p:txBody>
      </p:sp>
    </p:spTree>
    <p:extLst>
      <p:ext uri="{BB962C8B-B14F-4D97-AF65-F5344CB8AC3E}">
        <p14:creationId xmlns:p14="http://schemas.microsoft.com/office/powerpoint/2010/main" val="44620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Take a look at this sample item for</a:t>
            </a:r>
            <a:r>
              <a:rPr lang="en-US" sz="1200" kern="1200" baseline="0" dirty="0">
                <a:solidFill>
                  <a:schemeClr val="tx1"/>
                </a:solidFill>
                <a:effectLst/>
                <a:latin typeface="+mn-lt"/>
                <a:ea typeface="+mn-ea"/>
                <a:cs typeface="+mn-cs"/>
              </a:rPr>
              <a:t> </a:t>
            </a:r>
            <a:r>
              <a:rPr lang="en-US" dirty="0"/>
              <a:t>RL.4.2.</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No, this item does not align to the grade 4 standard.</a:t>
            </a:r>
            <a:r>
              <a:rPr lang="en-US" sz="1200" kern="1200" baseline="0" dirty="0">
                <a:solidFill>
                  <a:schemeClr val="tx1"/>
                </a:solidFill>
                <a:effectLst/>
                <a:latin typeface="+mn-lt"/>
                <a:ea typeface="+mn-ea"/>
                <a:cs typeface="+mn-cs"/>
              </a:rPr>
              <a:t> Remember that on the previous slide we defined theme as “</a:t>
            </a:r>
            <a:r>
              <a:rPr lang="en-US" baseline="0" dirty="0"/>
              <a:t>big ideas that emerge from a text, the essential message that the author wants readers to take away from the text.</a:t>
            </a:r>
            <a:r>
              <a:rPr lang="en-US" sz="1200" kern="1200" baseline="0" dirty="0">
                <a:solidFill>
                  <a:schemeClr val="tx1"/>
                </a:solidFill>
                <a:effectLst/>
                <a:latin typeface="+mn-lt"/>
                <a:ea typeface="+mn-ea"/>
                <a:cs typeface="+mn-cs"/>
              </a:rPr>
              <a:t>” With that guidance in mind, these options do not contain a “message” but rather simply ask students to think about the topic of the text. Remember that central idea is not part of Standard 2 for Reading for Literature, and even if central idea was part of the standard, these options provide only superficial topics rather than describing what the story is mostly about. </a:t>
            </a:r>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7</a:t>
            </a:fld>
            <a:endParaRPr lang="en-US" dirty="0"/>
          </a:p>
        </p:txBody>
      </p:sp>
    </p:spTree>
    <p:extLst>
      <p:ext uri="{BB962C8B-B14F-4D97-AF65-F5344CB8AC3E}">
        <p14:creationId xmlns:p14="http://schemas.microsoft.com/office/powerpoint/2010/main" val="18148869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lets review another example for</a:t>
            </a:r>
            <a:r>
              <a:rPr lang="en-US" sz="1200" kern="1200" baseline="0" dirty="0">
                <a:solidFill>
                  <a:schemeClr val="tx1"/>
                </a:solidFill>
                <a:effectLst/>
                <a:latin typeface="+mn-lt"/>
                <a:ea typeface="+mn-ea"/>
                <a:cs typeface="+mn-cs"/>
              </a:rPr>
              <a:t> </a:t>
            </a:r>
            <a:r>
              <a:rPr lang="en-US" dirty="0"/>
              <a:t>RI.4.6.</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A</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Yes, this item is well aligned to the grade-level standard. To answer the question, the student needs to think carefully about how both the texts and the video honed in on the various topics included in the distractors. The texts and the video discussed all of the topics mentioned,</a:t>
            </a:r>
            <a:r>
              <a:rPr lang="en-US" sz="1200" kern="1200" baseline="0" dirty="0">
                <a:solidFill>
                  <a:schemeClr val="tx1"/>
                </a:solidFill>
                <a:effectLst/>
                <a:latin typeface="+mn-lt"/>
                <a:ea typeface="+mn-ea"/>
                <a:cs typeface="+mn-cs"/>
              </a:rPr>
              <a:t> but only the use of the tools was discussed more fully in the video than in the texts. </a:t>
            </a:r>
            <a:r>
              <a:rPr lang="en-US" sz="1200" kern="1200" dirty="0">
                <a:solidFill>
                  <a:schemeClr val="tx1"/>
                </a:solidFill>
                <a:effectLst/>
                <a:latin typeface="+mn-lt"/>
                <a:ea typeface="+mn-ea"/>
                <a:cs typeface="+mn-cs"/>
              </a:rPr>
              <a:t>It also aligns to RL.4.1. because students must think</a:t>
            </a:r>
            <a:r>
              <a:rPr lang="en-US" sz="1200" kern="1200" baseline="0" dirty="0">
                <a:solidFill>
                  <a:schemeClr val="tx1"/>
                </a:solidFill>
                <a:effectLst/>
                <a:latin typeface="+mn-lt"/>
                <a:ea typeface="+mn-ea"/>
                <a:cs typeface="+mn-cs"/>
              </a:rPr>
              <a:t> about the amount and presentation of the information on each topic to draw their conclusion.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both read the texts carefully and listen closely to the video to discern which</a:t>
            </a:r>
            <a:r>
              <a:rPr lang="en-US" sz="1200" kern="1200" baseline="0" dirty="0">
                <a:solidFill>
                  <a:schemeClr val="tx1"/>
                </a:solidFill>
                <a:effectLst/>
                <a:latin typeface="+mn-lt"/>
                <a:ea typeface="+mn-ea"/>
                <a:cs typeface="+mn-cs"/>
              </a:rPr>
              <a:t> topic is more fully explored in the video.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tools</a:t>
            </a:r>
            <a:r>
              <a:rPr lang="en-US" sz="1200" kern="1200" baseline="0" dirty="0">
                <a:solidFill>
                  <a:schemeClr val="tx1"/>
                </a:solidFill>
                <a:effectLst/>
                <a:latin typeface="+mn-lt"/>
                <a:ea typeface="+mn-ea"/>
                <a:cs typeface="+mn-cs"/>
              </a:rPr>
              <a:t> enable archaeologists to do their jobs, as mentioned in the stimuli, and hearing and seeing how the tools are actually used helps further understanding about their role.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indirectly use evidence to draw</a:t>
            </a:r>
            <a:r>
              <a:rPr lang="en-US" sz="1200" kern="1200" baseline="0" dirty="0">
                <a:solidFill>
                  <a:schemeClr val="tx1"/>
                </a:solidFill>
                <a:effectLst/>
                <a:latin typeface="+mn-lt"/>
                <a:ea typeface="+mn-ea"/>
                <a:cs typeface="+mn-cs"/>
              </a:rPr>
              <a:t> a conclusion about which topic is explored more fully by the video.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53</a:t>
            </a:fld>
            <a:endParaRPr lang="en-US" dirty="0"/>
          </a:p>
        </p:txBody>
      </p:sp>
    </p:spTree>
    <p:extLst>
      <p:ext uri="{BB962C8B-B14F-4D97-AF65-F5344CB8AC3E}">
        <p14:creationId xmlns:p14="http://schemas.microsoft.com/office/powerpoint/2010/main" val="39356165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Anchor S</a:t>
            </a:r>
            <a:r>
              <a:rPr lang="en-US" sz="1200" kern="1200" dirty="0">
                <a:solidFill>
                  <a:schemeClr val="tx1"/>
                </a:solidFill>
                <a:effectLst/>
                <a:latin typeface="+mn-lt"/>
                <a:ea typeface="+mn-ea"/>
                <a:cs typeface="+mn-cs"/>
              </a:rPr>
              <a:t>tandard 7 stretches the range of readers to consider a more diverse array of how ideas and evidence can be presented and understood. Many otherwise strong readers tend to “skip” the charts, graphs, equations they find in texts and find refuge in the words. Standard 7 makes clear that college and career ready literacy requires that students immerse themselves in the demands of mixed texts, in which words are only one source of knowledge. This standard also highlights the transformation of research in the digital age and makes clear that college and career ready literacy requires being an analyst of evidence from diverse sources and formats. </a:t>
            </a:r>
            <a:endParaRPr lang="en-US" baseline="0" dirty="0"/>
          </a:p>
          <a:p>
            <a:endParaRPr lang="en-US" dirty="0"/>
          </a:p>
          <a:p>
            <a:r>
              <a:rPr lang="en-US" dirty="0"/>
              <a:t>At grade</a:t>
            </a:r>
            <a:r>
              <a:rPr lang="en-US" baseline="0" dirty="0"/>
              <a:t> 4, students are directed to look at information presented in non-traditional manners (visual, oral, or qualitative) and explain how the information in those mediums help them understand the </a:t>
            </a:r>
            <a:r>
              <a:rPr lang="en-US" b="1" baseline="0" dirty="0"/>
              <a:t>written</a:t>
            </a:r>
            <a:r>
              <a:rPr lang="en-US" baseline="0" dirty="0"/>
              <a:t> words on the text. Note that students are not asked to compare/contrast the information or simply explain the information in isolation. This standard typically requires pairing stimuli (a text and a video meant to accompany it) but can also be addressed by a single text with a sidebar, a text with embedded graphics, etc. Ideally, the graphics would be included with the text, but many times texts do not include graphics and instead there are videos in a set of stimuli that can be used for this purpose.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54</a:t>
            </a:fld>
            <a:endParaRPr lang="en-US" dirty="0"/>
          </a:p>
        </p:txBody>
      </p:sp>
    </p:spTree>
    <p:extLst>
      <p:ext uri="{BB962C8B-B14F-4D97-AF65-F5344CB8AC3E}">
        <p14:creationId xmlns:p14="http://schemas.microsoft.com/office/powerpoint/2010/main" val="4230046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this sample item for</a:t>
            </a:r>
            <a:r>
              <a:rPr lang="en-US" sz="1200" kern="1200" baseline="0" dirty="0">
                <a:solidFill>
                  <a:schemeClr val="tx1"/>
                </a:solidFill>
                <a:effectLst/>
                <a:latin typeface="+mn-lt"/>
                <a:ea typeface="+mn-ea"/>
                <a:cs typeface="+mn-cs"/>
              </a:rPr>
              <a:t> </a:t>
            </a:r>
            <a:r>
              <a:rPr lang="en-US" dirty="0"/>
              <a:t>RI.4.7.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b="0" baseline="0" dirty="0"/>
              <a:t>[</a:t>
            </a:r>
            <a:r>
              <a:rPr lang="en-US" baseline="0" dirty="0"/>
              <a:t>This item is meant to address alignment to standard only, so it is not accompanied by scoring information. A scoring rubric/top score response should accompany items being reviewed.]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No, this item does not align to the grade 4 standard. Standard 7, as indicated by both the anchor standard</a:t>
            </a:r>
            <a:r>
              <a:rPr lang="en-US" sz="1200" kern="1200" baseline="0" dirty="0">
                <a:solidFill>
                  <a:schemeClr val="tx1"/>
                </a:solidFill>
                <a:effectLst/>
                <a:latin typeface="+mn-lt"/>
                <a:ea typeface="+mn-ea"/>
                <a:cs typeface="+mn-cs"/>
              </a:rPr>
              <a:t> as well as the grade-level specific standard, should include multiple stimuli. This item only focuses on one stimulus, even it is part of a trio. In order to be able to “</a:t>
            </a:r>
            <a:r>
              <a:rPr lang="en-US" dirty="0">
                <a:solidFill>
                  <a:schemeClr val="accent2"/>
                </a:solidFill>
              </a:rPr>
              <a:t>explain</a:t>
            </a:r>
            <a:r>
              <a:rPr lang="en-US" dirty="0"/>
              <a:t> how the information contributes to an understanding of the text in which it appears,” items </a:t>
            </a:r>
            <a:r>
              <a:rPr lang="en-US" baseline="0" dirty="0"/>
              <a:t>must include an accompanying text to go with a visual, oral, or qualitative presentation.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55</a:t>
            </a:fld>
            <a:endParaRPr lang="en-US" dirty="0"/>
          </a:p>
        </p:txBody>
      </p:sp>
    </p:spTree>
    <p:extLst>
      <p:ext uri="{BB962C8B-B14F-4D97-AF65-F5344CB8AC3E}">
        <p14:creationId xmlns:p14="http://schemas.microsoft.com/office/powerpoint/2010/main" val="36222147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let’s look at this example for</a:t>
            </a:r>
            <a:r>
              <a:rPr lang="en-US" sz="1200" kern="1200" baseline="0" dirty="0">
                <a:solidFill>
                  <a:schemeClr val="tx1"/>
                </a:solidFill>
                <a:effectLst/>
                <a:latin typeface="+mn-lt"/>
                <a:ea typeface="+mn-ea"/>
                <a:cs typeface="+mn-cs"/>
              </a:rPr>
              <a:t> </a:t>
            </a:r>
            <a:r>
              <a:rPr lang="en-US" dirty="0"/>
              <a:t>RI.4.7.</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Part A: C; Part B: 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Yes, this item is well aligned to the grade-level standard. Students must think about the questions in Article</a:t>
            </a:r>
            <a:r>
              <a:rPr lang="en-US" sz="1200" kern="1200" baseline="0" dirty="0">
                <a:solidFill>
                  <a:schemeClr val="tx1"/>
                </a:solidFill>
                <a:effectLst/>
                <a:latin typeface="+mn-lt"/>
                <a:ea typeface="+mn-ea"/>
                <a:cs typeface="+mn-cs"/>
              </a:rPr>
              <a:t> 2 and how the video increases their understanding by answering that question. </a:t>
            </a:r>
            <a:r>
              <a:rPr lang="en-US" sz="1200" kern="1200" dirty="0">
                <a:solidFill>
                  <a:schemeClr val="tx1"/>
                </a:solidFill>
                <a:effectLst/>
                <a:latin typeface="+mn-lt"/>
                <a:ea typeface="+mn-ea"/>
                <a:cs typeface="+mn-cs"/>
              </a:rPr>
              <a:t>It also aligns to RI.4.1. because,</a:t>
            </a:r>
            <a:r>
              <a:rPr lang="en-US" sz="1200" kern="1200" baseline="0" dirty="0">
                <a:solidFill>
                  <a:schemeClr val="tx1"/>
                </a:solidFill>
                <a:effectLst/>
                <a:latin typeface="+mn-lt"/>
                <a:ea typeface="+mn-ea"/>
                <a:cs typeface="+mn-cs"/>
              </a:rPr>
              <a:t> in Part B, students use the artifacts from the video as evidence of their understanding.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a:t>
            </a:r>
            <a:r>
              <a:rPr lang="en-US" sz="1200" kern="1200" baseline="0" dirty="0">
                <a:solidFill>
                  <a:schemeClr val="tx1"/>
                </a:solidFill>
                <a:effectLst/>
                <a:latin typeface="+mn-lt"/>
                <a:ea typeface="+mn-ea"/>
                <a:cs typeface="+mn-cs"/>
              </a:rPr>
              <a:t> must closely watch and listen to the video to understand that the shells and bones are talked about in relation to what kinds of food were eaten at a site.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point that artifacts</a:t>
            </a:r>
            <a:r>
              <a:rPr lang="en-US" sz="1200" kern="1200" baseline="0" dirty="0">
                <a:solidFill>
                  <a:schemeClr val="tx1"/>
                </a:solidFill>
                <a:effectLst/>
                <a:latin typeface="+mn-lt"/>
                <a:ea typeface="+mn-ea"/>
                <a:cs typeface="+mn-cs"/>
              </a:rPr>
              <a:t> lead to a deeper understanding of a culture, including how they survived, is a key point in this text set.</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Part B requires evidence from the video to answer the questions posed</a:t>
            </a:r>
            <a:r>
              <a:rPr lang="en-US" sz="1200" kern="1200" baseline="0" dirty="0">
                <a:solidFill>
                  <a:schemeClr val="tx1"/>
                </a:solidFill>
                <a:effectLst/>
                <a:latin typeface="+mn-lt"/>
                <a:ea typeface="+mn-ea"/>
                <a:cs typeface="+mn-cs"/>
              </a:rPr>
              <a:t> in Article 2.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56</a:t>
            </a:fld>
            <a:endParaRPr lang="en-US" dirty="0"/>
          </a:p>
        </p:txBody>
      </p:sp>
    </p:spTree>
    <p:extLst>
      <p:ext uri="{BB962C8B-B14F-4D97-AF65-F5344CB8AC3E}">
        <p14:creationId xmlns:p14="http://schemas.microsoft.com/office/powerpoint/2010/main" val="12712039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8 articulates the demand for rigorous precision that courses through the standards. By demanding that students understand the connections between sentences</a:t>
            </a:r>
            <a:r>
              <a:rPr lang="en-US" sz="1200" kern="1200" baseline="0" dirty="0">
                <a:solidFill>
                  <a:schemeClr val="tx1"/>
                </a:solidFill>
                <a:effectLst/>
                <a:latin typeface="+mn-lt"/>
                <a:ea typeface="+mn-ea"/>
                <a:cs typeface="+mn-cs"/>
              </a:rPr>
              <a:t> and paragraphs, the standard promotes deeper understanding of the relationships and support the author includes. </a:t>
            </a:r>
          </a:p>
          <a:p>
            <a:endParaRPr lang="en-US" dirty="0"/>
          </a:p>
          <a:p>
            <a:r>
              <a:rPr lang="en-US" dirty="0"/>
              <a:t>At grade 4, students begin thinking about how an author uses reasons/evidence to develop and support</a:t>
            </a:r>
            <a:r>
              <a:rPr lang="en-US" baseline="0" dirty="0"/>
              <a:t> points made in a text. This standard provides strong scaffolding for later grades, where students determine claims, delineate arguments, and trace development.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57</a:t>
            </a:fld>
            <a:endParaRPr lang="en-US" dirty="0"/>
          </a:p>
        </p:txBody>
      </p:sp>
    </p:spTree>
    <p:extLst>
      <p:ext uri="{BB962C8B-B14F-4D97-AF65-F5344CB8AC3E}">
        <p14:creationId xmlns:p14="http://schemas.microsoft.com/office/powerpoint/2010/main" val="31291237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take a look at this item written to address</a:t>
            </a:r>
            <a:r>
              <a:rPr lang="en-US" sz="1200" kern="1200" baseline="0" dirty="0">
                <a:solidFill>
                  <a:schemeClr val="tx1"/>
                </a:solidFill>
                <a:effectLst/>
                <a:latin typeface="+mn-lt"/>
                <a:ea typeface="+mn-ea"/>
                <a:cs typeface="+mn-cs"/>
              </a:rPr>
              <a:t> </a:t>
            </a:r>
            <a:r>
              <a:rPr lang="en-US" dirty="0"/>
              <a:t>RI.4.8.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B</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No, this item does not align to the grade 4 standard. The standard calls for students to explain HOW the author uses reasons</a:t>
            </a:r>
            <a:r>
              <a:rPr lang="en-US" sz="1200" kern="1200" baseline="0" dirty="0">
                <a:solidFill>
                  <a:schemeClr val="tx1"/>
                </a:solidFill>
                <a:effectLst/>
                <a:latin typeface="+mn-lt"/>
                <a:ea typeface="+mn-ea"/>
                <a:cs typeface="+mn-cs"/>
              </a:rPr>
              <a:t> and evidence to support PARTICULAR points. This item focuses instead on WHAT the author uses to support a very general point. Again, these types of superficial items do not achieve the heart of the standards in regard to close reading and careful analysis through use of evidence.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58</a:t>
            </a:fld>
            <a:endParaRPr lang="en-US" dirty="0"/>
          </a:p>
        </p:txBody>
      </p:sp>
    </p:spTree>
    <p:extLst>
      <p:ext uri="{BB962C8B-B14F-4D97-AF65-F5344CB8AC3E}">
        <p14:creationId xmlns:p14="http://schemas.microsoft.com/office/powerpoint/2010/main" val="14804594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 second item proposed for</a:t>
            </a:r>
            <a:r>
              <a:rPr lang="en-US" sz="1200" kern="1200" baseline="0" dirty="0">
                <a:solidFill>
                  <a:schemeClr val="tx1"/>
                </a:solidFill>
                <a:effectLst/>
                <a:latin typeface="+mn-lt"/>
                <a:ea typeface="+mn-ea"/>
                <a:cs typeface="+mn-cs"/>
              </a:rPr>
              <a:t> </a:t>
            </a:r>
            <a:r>
              <a:rPr lang="en-US" dirty="0"/>
              <a:t>RI.4.8.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Yes, this item is well aligned to the grade-level standard. The culled sentence </a:t>
            </a:r>
            <a:r>
              <a:rPr lang="en-US" sz="1200" kern="1200" baseline="0" dirty="0">
                <a:solidFill>
                  <a:schemeClr val="tx1"/>
                </a:solidFill>
                <a:effectLst/>
                <a:latin typeface="+mn-lt"/>
                <a:ea typeface="+mn-ea"/>
                <a:cs typeface="+mn-cs"/>
              </a:rPr>
              <a:t>in the stem is included to support the idea that there are specific reasons that some objects may have survived. </a:t>
            </a:r>
            <a:r>
              <a:rPr lang="en-US" sz="1200" kern="1200" dirty="0">
                <a:solidFill>
                  <a:schemeClr val="tx1"/>
                </a:solidFill>
                <a:effectLst/>
                <a:latin typeface="+mn-lt"/>
                <a:ea typeface="+mn-ea"/>
                <a:cs typeface="+mn-cs"/>
              </a:rPr>
              <a:t>It also aligns to RL.4.1. in that the sentence</a:t>
            </a:r>
            <a:r>
              <a:rPr lang="en-US" sz="1200" kern="1200" baseline="0" dirty="0">
                <a:solidFill>
                  <a:schemeClr val="tx1"/>
                </a:solidFill>
                <a:effectLst/>
                <a:latin typeface="+mn-lt"/>
                <a:ea typeface="+mn-ea"/>
                <a:cs typeface="+mn-cs"/>
              </a:rPr>
              <a:t> in the stem is being used as evidence for the point being made.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read closely to determine why the author includes this reason.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idea that some artifacts</a:t>
            </a:r>
            <a:r>
              <a:rPr lang="en-US" sz="1200" kern="1200" baseline="0" dirty="0">
                <a:solidFill>
                  <a:schemeClr val="tx1"/>
                </a:solidFill>
                <a:effectLst/>
                <a:latin typeface="+mn-lt"/>
                <a:ea typeface="+mn-ea"/>
                <a:cs typeface="+mn-cs"/>
              </a:rPr>
              <a:t> have survived over time is important to understanding what it is that archaeologists are looking at to make determinations about the culture they are studying.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the students use evidence in the stem</a:t>
            </a:r>
            <a:r>
              <a:rPr lang="en-US" sz="1200" kern="1200" baseline="0" dirty="0">
                <a:solidFill>
                  <a:schemeClr val="tx1"/>
                </a:solidFill>
                <a:effectLst/>
                <a:latin typeface="+mn-lt"/>
                <a:ea typeface="+mn-ea"/>
                <a:cs typeface="+mn-cs"/>
              </a:rPr>
              <a:t> as proof of an author’s point.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59</a:t>
            </a:fld>
            <a:endParaRPr lang="en-US" dirty="0"/>
          </a:p>
        </p:txBody>
      </p:sp>
    </p:spTree>
    <p:extLst>
      <p:ext uri="{BB962C8B-B14F-4D97-AF65-F5344CB8AC3E}">
        <p14:creationId xmlns:p14="http://schemas.microsoft.com/office/powerpoint/2010/main" val="24844774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standards</a:t>
            </a:r>
            <a:r>
              <a:rPr lang="en-US" baseline="0" dirty="0"/>
              <a:t> as a whole, and Anchor Standard 9 in particular, go well beyond merely promoting reading comprehension, calling on students to read with the intent of building knowledge. </a:t>
            </a:r>
            <a:r>
              <a:rPr lang="en-US" sz="1200" kern="1200" dirty="0">
                <a:solidFill>
                  <a:schemeClr val="tx1"/>
                </a:solidFill>
                <a:effectLst/>
                <a:latin typeface="+mn-lt"/>
                <a:ea typeface="+mn-ea"/>
                <a:cs typeface="+mn-cs"/>
              </a:rPr>
              <a:t>Students must not only grasp what they read, but also </a:t>
            </a:r>
            <a:r>
              <a:rPr lang="en-US" baseline="0" dirty="0"/>
              <a:t>integrate it into a body of ever-growing knowledge. Standard 9 is a key place where that knowledge building is required, as students look for the relationships between and across texts. Students must not simply compare and contrast two different texts, but instead analyze the relationship and how the content of one text builds upon another. Standard 9, regardless of grade level, always involves multiple stimuli. </a:t>
            </a:r>
            <a:endParaRPr lang="en-US" sz="1200" kern="1200" dirty="0">
              <a:solidFill>
                <a:schemeClr val="tx1"/>
              </a:solidFill>
              <a:effectLst/>
              <a:latin typeface="+mn-lt"/>
              <a:ea typeface="+mn-ea"/>
              <a:cs typeface="+mn-cs"/>
            </a:endParaRPr>
          </a:p>
          <a:p>
            <a:endParaRPr lang="en-US" dirty="0"/>
          </a:p>
          <a:p>
            <a:r>
              <a:rPr lang="en-US" dirty="0"/>
              <a:t>At</a:t>
            </a:r>
            <a:r>
              <a:rPr lang="en-US" baseline="0" dirty="0"/>
              <a:t> grade 4, The standard calls for TWO informational texts, paired based on the same topic. Although the standard specifies “in order to write or speak,” for the purposes of assessment, Standard 9 can also be addressed through the use of multiple-choice, selected-response, and/or technology enhanced items. Note the use of “integrate” in the standard. This verb makes it clear that students are not just comparing and contrasting but rather combining information from the two texts into new learning.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60</a:t>
            </a:fld>
            <a:endParaRPr lang="en-US" dirty="0"/>
          </a:p>
        </p:txBody>
      </p:sp>
    </p:spTree>
    <p:extLst>
      <p:ext uri="{BB962C8B-B14F-4D97-AF65-F5344CB8AC3E}">
        <p14:creationId xmlns:p14="http://schemas.microsoft.com/office/powerpoint/2010/main" val="30412448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let’s look at this example for</a:t>
            </a:r>
            <a:r>
              <a:rPr lang="en-US" sz="1200" kern="1200" baseline="0" dirty="0">
                <a:solidFill>
                  <a:schemeClr val="tx1"/>
                </a:solidFill>
                <a:effectLst/>
                <a:latin typeface="+mn-lt"/>
                <a:ea typeface="+mn-ea"/>
                <a:cs typeface="+mn-cs"/>
              </a:rPr>
              <a:t> </a:t>
            </a:r>
            <a:r>
              <a:rPr lang="en-US" dirty="0"/>
              <a:t>RI.4.9.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No, this item does not align to the grade 4 standard. This item does not achieve the call of the standard to “integrate” information.</a:t>
            </a:r>
            <a:r>
              <a:rPr lang="en-US" sz="1200" kern="1200" baseline="0" dirty="0">
                <a:solidFill>
                  <a:schemeClr val="tx1"/>
                </a:solidFill>
                <a:effectLst/>
                <a:latin typeface="+mn-lt"/>
                <a:ea typeface="+mn-ea"/>
                <a:cs typeface="+mn-cs"/>
              </a:rPr>
              <a:t> Students are listening and reading in a way that doesn’t lead to deeper understanding but rather a basic comparison of topic coverage. There is no integration of knowledge.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61</a:t>
            </a:fld>
            <a:endParaRPr lang="en-US" dirty="0"/>
          </a:p>
        </p:txBody>
      </p:sp>
    </p:spTree>
    <p:extLst>
      <p:ext uri="{BB962C8B-B14F-4D97-AF65-F5344CB8AC3E}">
        <p14:creationId xmlns:p14="http://schemas.microsoft.com/office/powerpoint/2010/main" val="36057868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Please see the next slide for an explanation of this item. </a:t>
            </a:r>
          </a:p>
        </p:txBody>
      </p:sp>
      <p:sp>
        <p:nvSpPr>
          <p:cNvPr id="4" name="Slide Number Placeholder 3"/>
          <p:cNvSpPr>
            <a:spLocks noGrp="1"/>
          </p:cNvSpPr>
          <p:nvPr>
            <p:ph type="sldNum" sz="quarter" idx="10"/>
          </p:nvPr>
        </p:nvSpPr>
        <p:spPr/>
        <p:txBody>
          <a:bodyPr/>
          <a:lstStyle/>
          <a:p>
            <a:fld id="{36EC1E7A-7203-4B29-BE2A-FD4C6482419E}" type="slidenum">
              <a:rPr lang="en-US" smtClean="0"/>
              <a:t>62</a:t>
            </a:fld>
            <a:endParaRPr lang="en-US" dirty="0"/>
          </a:p>
        </p:txBody>
      </p:sp>
    </p:spTree>
    <p:extLst>
      <p:ext uri="{BB962C8B-B14F-4D97-AF65-F5344CB8AC3E}">
        <p14:creationId xmlns:p14="http://schemas.microsoft.com/office/powerpoint/2010/main" val="394610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this sample item written to address</a:t>
            </a:r>
            <a:r>
              <a:rPr lang="en-US" sz="1200" kern="1200" baseline="0" dirty="0">
                <a:solidFill>
                  <a:schemeClr val="tx1"/>
                </a:solidFill>
                <a:effectLst/>
                <a:latin typeface="+mn-lt"/>
                <a:ea typeface="+mn-ea"/>
                <a:cs typeface="+mn-cs"/>
              </a:rPr>
              <a:t> </a:t>
            </a:r>
            <a:r>
              <a:rPr lang="en-US" dirty="0"/>
              <a:t>RL.4.2.</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Part</a:t>
            </a:r>
            <a:r>
              <a:rPr lang="en-US" sz="1200" b="0" kern="1200" baseline="0" dirty="0">
                <a:solidFill>
                  <a:schemeClr val="tx1"/>
                </a:solidFill>
                <a:effectLst/>
                <a:latin typeface="+mn-lt"/>
                <a:ea typeface="+mn-ea"/>
                <a:cs typeface="+mn-cs"/>
              </a:rPr>
              <a:t> A: </a:t>
            </a:r>
            <a:r>
              <a:rPr lang="en-US" sz="1200" b="0" kern="1200" dirty="0">
                <a:solidFill>
                  <a:schemeClr val="tx1"/>
                </a:solidFill>
                <a:effectLst/>
                <a:latin typeface="+mn-lt"/>
                <a:ea typeface="+mn-ea"/>
                <a:cs typeface="+mn-cs"/>
              </a:rPr>
              <a:t>B; Part B: 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Yes, this item is well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aligned to the grade-level standard. Students</a:t>
            </a:r>
            <a:r>
              <a:rPr lang="en-US" sz="1200" kern="1200" baseline="0" dirty="0">
                <a:solidFill>
                  <a:schemeClr val="tx1"/>
                </a:solidFill>
                <a:effectLst/>
                <a:latin typeface="+mn-lt"/>
                <a:ea typeface="+mn-ea"/>
                <a:cs typeface="+mn-cs"/>
              </a:rPr>
              <a:t> are asked to not only determine a theme of the text but also to think about which character (Gram) provides details that help develop the theme. </a:t>
            </a:r>
            <a:r>
              <a:rPr lang="en-US" sz="1200" kern="1200" dirty="0">
                <a:solidFill>
                  <a:schemeClr val="tx1"/>
                </a:solidFill>
                <a:effectLst/>
                <a:latin typeface="+mn-lt"/>
                <a:ea typeface="+mn-ea"/>
                <a:cs typeface="+mn-cs"/>
              </a:rPr>
              <a:t>The item also aligns to RL.4.1</a:t>
            </a:r>
            <a:r>
              <a:rPr lang="en-US" sz="1200" kern="1200" baseline="0" dirty="0">
                <a:solidFill>
                  <a:schemeClr val="tx1"/>
                </a:solidFill>
                <a:effectLst/>
                <a:latin typeface="+mn-lt"/>
                <a:ea typeface="+mn-ea"/>
                <a:cs typeface="+mn-cs"/>
              </a:rPr>
              <a:t> because Part B is really asking for evidence of a character that demonstrates the theme.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read the text</a:t>
            </a:r>
            <a:r>
              <a:rPr lang="en-US" sz="1200" kern="1200" baseline="0" dirty="0">
                <a:solidFill>
                  <a:schemeClr val="tx1"/>
                </a:solidFill>
                <a:effectLst/>
                <a:latin typeface="+mn-lt"/>
                <a:ea typeface="+mn-ea"/>
                <a:cs typeface="+mn-cs"/>
              </a:rPr>
              <a:t> carefully because the theme of living an exciting life, unlimited by age, is implicit and developed through character actions and dialogue.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 </a:t>
            </a:r>
            <a:r>
              <a:rPr lang="en-US" sz="1200" kern="1200" dirty="0">
                <a:solidFill>
                  <a:schemeClr val="tx1"/>
                </a:solidFill>
                <a:effectLst/>
                <a:latin typeface="+mn-lt"/>
                <a:ea typeface="+mn-ea"/>
                <a:cs typeface="+mn-cs"/>
              </a:rPr>
              <a:t>Yes, understanding the theme is key to understanding the importance</a:t>
            </a:r>
            <a:r>
              <a:rPr lang="en-US" sz="1200" kern="1200" baseline="0" dirty="0">
                <a:solidFill>
                  <a:schemeClr val="tx1"/>
                </a:solidFill>
                <a:effectLst/>
                <a:latin typeface="+mn-lt"/>
                <a:ea typeface="+mn-ea"/>
                <a:cs typeface="+mn-cs"/>
              </a:rPr>
              <a:t> of the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as evidenced by the requirement to understand that Gram is the character who teaches us the theme – life can</a:t>
            </a:r>
            <a:r>
              <a:rPr lang="en-US" sz="1200" kern="1200" baseline="0" dirty="0">
                <a:solidFill>
                  <a:schemeClr val="tx1"/>
                </a:solidFill>
                <a:effectLst/>
                <a:latin typeface="+mn-lt"/>
                <a:ea typeface="+mn-ea"/>
                <a:cs typeface="+mn-cs"/>
              </a:rPr>
              <a:t> be exciting at any age.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8</a:t>
            </a:fld>
            <a:endParaRPr lang="en-US" dirty="0"/>
          </a:p>
        </p:txBody>
      </p:sp>
    </p:spTree>
    <p:extLst>
      <p:ext uri="{BB962C8B-B14F-4D97-AF65-F5344CB8AC3E}">
        <p14:creationId xmlns:p14="http://schemas.microsoft.com/office/powerpoint/2010/main" val="24863043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key: </a:t>
            </a:r>
            <a:r>
              <a:rPr lang="en-US" sz="1200" i="1" kern="1200" dirty="0">
                <a:solidFill>
                  <a:schemeClr val="tx1"/>
                </a:solidFill>
                <a:effectLst/>
                <a:latin typeface="+mn-lt"/>
                <a:ea typeface="+mn-ea"/>
                <a:cs typeface="+mn-cs"/>
              </a:rPr>
              <a:t>Both Articles: An archaeologist’s job is to learn about what things were like in the past.</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Text 1 states, “This is a project designed to find out more about a specific area and what it was like many, many years ago.” This quotation explains the role archaeologists play in learning about the past.</a:t>
            </a:r>
          </a:p>
          <a:p>
            <a:pPr lvl="0"/>
            <a:r>
              <a:rPr lang="en-US" sz="1200" kern="1200" dirty="0">
                <a:solidFill>
                  <a:schemeClr val="tx1"/>
                </a:solidFill>
                <a:effectLst/>
                <a:latin typeface="+mn-lt"/>
                <a:ea typeface="+mn-ea"/>
                <a:cs typeface="+mn-cs"/>
              </a:rPr>
              <a:t>Text 2 states, “It is left to archaeologists to find these things and piece together the life stories of people long since conquered.” This quotation also explains the role archaeologists play in learning about the past.</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Article 1: Archaeologists dig in the ground because old objects are found underground.</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Text 1 states, “Whatever they’re looking for, it usually involves digging.” This quotation explains that archaeologists must typically look underground for clues to past civilizations.</a:t>
            </a:r>
          </a:p>
          <a:p>
            <a:r>
              <a:rPr lang="en-US" sz="1200" i="1" kern="1200" dirty="0">
                <a:solidFill>
                  <a:schemeClr val="tx1"/>
                </a:solidFill>
                <a:effectLst/>
                <a:latin typeface="+mn-lt"/>
                <a:ea typeface="+mn-ea"/>
                <a:cs typeface="+mn-cs"/>
              </a:rPr>
              <a:t>Article 2: Archaeologists learn a lot about the past by digging in buried trash.</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Text 2 states, “It might sound a little silly, but archaeologists can find out a lot about people by looking through their trash.” This quotation explains the purpose for archaeologists’ interest in trash.</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Yes, this item is well aligned to the grade-level standard. It requires that students think about information in two informational articles,</a:t>
            </a:r>
            <a:r>
              <a:rPr lang="en-US" sz="1200" kern="1200" baseline="0" dirty="0">
                <a:solidFill>
                  <a:schemeClr val="tx1"/>
                </a:solidFill>
                <a:effectLst/>
                <a:latin typeface="+mn-lt"/>
                <a:ea typeface="+mn-ea"/>
                <a:cs typeface="+mn-cs"/>
              </a:rPr>
              <a:t> and it expects students to think about the important information in each and how those ideas are covered across the text. </a:t>
            </a:r>
            <a:r>
              <a:rPr lang="en-US" sz="1200" kern="1200" dirty="0">
                <a:solidFill>
                  <a:schemeClr val="tx1"/>
                </a:solidFill>
                <a:effectLst/>
                <a:latin typeface="+mn-lt"/>
                <a:ea typeface="+mn-ea"/>
                <a:cs typeface="+mn-cs"/>
              </a:rPr>
              <a:t>It also aligns to RL.4.1. in that students must decide the important</a:t>
            </a:r>
            <a:r>
              <a:rPr lang="en-US" sz="1200" kern="1200" baseline="0" dirty="0">
                <a:solidFill>
                  <a:schemeClr val="tx1"/>
                </a:solidFill>
                <a:effectLst/>
                <a:latin typeface="+mn-lt"/>
                <a:ea typeface="+mn-ea"/>
                <a:cs typeface="+mn-cs"/>
              </a:rPr>
              <a:t> ideas based on the textual evidence they’ve read.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cannot discern the important ideas</a:t>
            </a:r>
            <a:r>
              <a:rPr lang="en-US" sz="1200" kern="1200" baseline="0" dirty="0">
                <a:solidFill>
                  <a:schemeClr val="tx1"/>
                </a:solidFill>
                <a:effectLst/>
                <a:latin typeface="+mn-lt"/>
                <a:ea typeface="+mn-ea"/>
                <a:cs typeface="+mn-cs"/>
              </a:rPr>
              <a:t> of each text, as well as the ideas that are developed by both texts, without carefully reading both texts.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important</a:t>
            </a:r>
            <a:r>
              <a:rPr lang="en-US" sz="1200" kern="1200" baseline="0" dirty="0">
                <a:solidFill>
                  <a:schemeClr val="tx1"/>
                </a:solidFill>
                <a:effectLst/>
                <a:latin typeface="+mn-lt"/>
                <a:ea typeface="+mn-ea"/>
                <a:cs typeface="+mn-cs"/>
              </a:rPr>
              <a:t> ideas noted, all focusing on the roles of archaeologists, are central to understanding the meaning and purpose of the texts.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must look at key details (textual</a:t>
            </a:r>
            <a:r>
              <a:rPr lang="en-US" sz="1200" kern="1200" baseline="0" dirty="0">
                <a:solidFill>
                  <a:schemeClr val="tx1"/>
                </a:solidFill>
                <a:effectLst/>
                <a:latin typeface="+mn-lt"/>
                <a:ea typeface="+mn-ea"/>
                <a:cs typeface="+mn-cs"/>
              </a:rPr>
              <a:t> evidence) to infer what the important ideas are for each text.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63</a:t>
            </a:fld>
            <a:endParaRPr lang="en-US" dirty="0"/>
          </a:p>
        </p:txBody>
      </p:sp>
    </p:spTree>
    <p:extLst>
      <p:ext uri="{BB962C8B-B14F-4D97-AF65-F5344CB8AC3E}">
        <p14:creationId xmlns:p14="http://schemas.microsoft.com/office/powerpoint/2010/main" val="13736353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64</a:t>
            </a:fld>
            <a:endParaRPr lang="en-US" dirty="0"/>
          </a:p>
        </p:txBody>
      </p:sp>
    </p:spTree>
    <p:extLst>
      <p:ext uri="{BB962C8B-B14F-4D97-AF65-F5344CB8AC3E}">
        <p14:creationId xmlns:p14="http://schemas.microsoft.com/office/powerpoint/2010/main" val="42044888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65</a:t>
            </a:fld>
            <a:endParaRPr lang="en-US" dirty="0"/>
          </a:p>
        </p:txBody>
      </p:sp>
    </p:spTree>
    <p:extLst>
      <p:ext uri="{BB962C8B-B14F-4D97-AF65-F5344CB8AC3E}">
        <p14:creationId xmlns:p14="http://schemas.microsoft.com/office/powerpoint/2010/main" val="369974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another sample item to </a:t>
            </a:r>
            <a:r>
              <a:rPr lang="en-US" dirty="0"/>
              <a:t>RL.4.2</a:t>
            </a:r>
            <a:r>
              <a:rPr lang="en-US" sz="1200" kern="1200" dirty="0">
                <a:solidFill>
                  <a:schemeClr val="tx1"/>
                </a:solidFill>
                <a:effectLst/>
                <a:latin typeface="+mn-lt"/>
                <a:ea typeface="+mn-ea"/>
                <a:cs typeface="+mn-cs"/>
              </a:rPr>
              <a:t>, this time one addressing summary.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b="0" dirty="0">
                <a:solidFill>
                  <a:schemeClr val="tx1"/>
                </a:solidFill>
              </a:rPr>
              <a:t>The narrator worries that Gram is going to be disappointed in Old Faithful, </a:t>
            </a:r>
            <a:r>
              <a:rPr lang="en-US" dirty="0"/>
              <a:t>A park ranger</a:t>
            </a:r>
            <a:r>
              <a:rPr lang="en-US" baseline="0" dirty="0"/>
              <a:t> makes Gram move back behind the ropes around Old Faithful, </a:t>
            </a:r>
            <a:r>
              <a:rPr lang="en-US" b="0" dirty="0">
                <a:solidFill>
                  <a:schemeClr val="tx1"/>
                </a:solidFill>
              </a:rPr>
              <a:t>The narrator notices that many</a:t>
            </a:r>
            <a:r>
              <a:rPr lang="en-US" b="0" baseline="0" dirty="0">
                <a:solidFill>
                  <a:schemeClr val="tx1"/>
                </a:solidFill>
              </a:rPr>
              <a:t> different people are waiting for Old Faithful to erupt, </a:t>
            </a:r>
            <a:r>
              <a:rPr lang="en-US" dirty="0"/>
              <a:t>Gramps teases Gram about how excited she is after she sees Old</a:t>
            </a:r>
            <a:r>
              <a:rPr lang="en-US" baseline="0" dirty="0"/>
              <a:t> Faithful.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No, this item does not align to the grade 4 standard. </a:t>
            </a:r>
            <a:r>
              <a:rPr lang="en-US" sz="1200" kern="1200" baseline="0" dirty="0">
                <a:solidFill>
                  <a:schemeClr val="tx1"/>
                </a:solidFill>
                <a:effectLst/>
                <a:latin typeface="+mn-lt"/>
                <a:ea typeface="+mn-ea"/>
                <a:cs typeface="+mn-cs"/>
              </a:rPr>
              <a:t>The item is really just asking students to place events in chronological order, which is not the intent of the standard. Instead, students should be asked to create a summary that, after reading, </a:t>
            </a:r>
            <a:r>
              <a:rPr lang="en-US" sz="1200" b="0" kern="1200" baseline="0" dirty="0">
                <a:solidFill>
                  <a:schemeClr val="tx1"/>
                </a:solidFill>
                <a:effectLst/>
                <a:latin typeface="+mn-lt"/>
                <a:ea typeface="+mn-ea"/>
                <a:cs typeface="+mn-cs"/>
              </a:rPr>
              <a:t>would allow someone who hasn’t read the story to understand the</a:t>
            </a:r>
            <a:r>
              <a:rPr lang="en-US" sz="1200" kern="1200" baseline="0" dirty="0">
                <a:solidFill>
                  <a:schemeClr val="tx1"/>
                </a:solidFill>
                <a:effectLst/>
                <a:latin typeface="+mn-lt"/>
                <a:ea typeface="+mn-ea"/>
                <a:cs typeface="+mn-cs"/>
              </a:rPr>
              <a:t> important ideas. This item does not provide insight into what the author intends the reader to take from the text. </a:t>
            </a:r>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9</a:t>
            </a:fld>
            <a:endParaRPr lang="en-US" dirty="0"/>
          </a:p>
        </p:txBody>
      </p:sp>
    </p:spTree>
    <p:extLst>
      <p:ext uri="{BB962C8B-B14F-4D97-AF65-F5344CB8AC3E}">
        <p14:creationId xmlns:p14="http://schemas.microsoft.com/office/powerpoint/2010/main" val="2681730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let’s look at another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summary item</a:t>
            </a:r>
            <a:r>
              <a:rPr lang="en-US" sz="1200" kern="1200" baseline="0" dirty="0">
                <a:solidFill>
                  <a:schemeClr val="tx1"/>
                </a:solidFill>
                <a:effectLst/>
                <a:latin typeface="+mn-lt"/>
                <a:ea typeface="+mn-ea"/>
                <a:cs typeface="+mn-cs"/>
              </a:rPr>
              <a:t> addressed to </a:t>
            </a:r>
            <a:r>
              <a:rPr lang="en-US" dirty="0"/>
              <a:t>RL.4.2.</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A</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4 standard? </a:t>
            </a:r>
            <a:r>
              <a:rPr lang="en-US" sz="1200" kern="1200" dirty="0">
                <a:solidFill>
                  <a:schemeClr val="tx1"/>
                </a:solidFill>
                <a:effectLst/>
                <a:latin typeface="+mn-lt"/>
                <a:ea typeface="+mn-ea"/>
                <a:cs typeface="+mn-cs"/>
              </a:rPr>
              <a:t>Yes, this item is well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aligned to the grade-level standard. Students</a:t>
            </a:r>
            <a:r>
              <a:rPr lang="en-US" sz="1200" kern="1200" baseline="0" dirty="0">
                <a:solidFill>
                  <a:schemeClr val="tx1"/>
                </a:solidFill>
                <a:effectLst/>
                <a:latin typeface="+mn-lt"/>
                <a:ea typeface="+mn-ea"/>
                <a:cs typeface="+mn-cs"/>
              </a:rPr>
              <a:t> must think about the importance of the text and overall purpose – to explain that Grams has waited an entire lifetime to witness Old Faithful’s eruption and how excited she is about seeing it. The other details are minor and would not be mentioned in a summary. </a:t>
            </a:r>
            <a:r>
              <a:rPr lang="en-US" sz="1200" kern="1200" dirty="0">
                <a:solidFill>
                  <a:schemeClr val="tx1"/>
                </a:solidFill>
                <a:effectLst/>
                <a:latin typeface="+mn-lt"/>
                <a:ea typeface="+mn-ea"/>
                <a:cs typeface="+mn-cs"/>
              </a:rPr>
              <a:t>The item also aligns to RL.4.1.</a:t>
            </a:r>
            <a:r>
              <a:rPr lang="en-US" sz="1200" kern="1200" baseline="0" dirty="0">
                <a:solidFill>
                  <a:schemeClr val="tx1"/>
                </a:solidFill>
                <a:effectLst/>
                <a:latin typeface="+mn-lt"/>
                <a:ea typeface="+mn-ea"/>
                <a:cs typeface="+mn-cs"/>
              </a:rPr>
              <a:t> because students must think about the pieces of evidence listed in the options to determine which would most appropriately be included in a summary.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read the text</a:t>
            </a:r>
            <a:r>
              <a:rPr lang="en-US" sz="1200" kern="1200" baseline="0" dirty="0">
                <a:solidFill>
                  <a:schemeClr val="tx1"/>
                </a:solidFill>
                <a:effectLst/>
                <a:latin typeface="+mn-lt"/>
                <a:ea typeface="+mn-ea"/>
                <a:cs typeface="+mn-cs"/>
              </a:rPr>
              <a:t> carefully in order to understand what is important enough to mention in a summary.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 </a:t>
            </a:r>
            <a:r>
              <a:rPr lang="en-US" sz="1200" kern="1200" dirty="0">
                <a:solidFill>
                  <a:schemeClr val="tx1"/>
                </a:solidFill>
                <a:effectLst/>
                <a:latin typeface="+mn-lt"/>
                <a:ea typeface="+mn-ea"/>
                <a:cs typeface="+mn-cs"/>
              </a:rPr>
              <a:t>Yes, summarization</a:t>
            </a:r>
            <a:r>
              <a:rPr lang="en-US" sz="1200" kern="1200" baseline="0" dirty="0">
                <a:solidFill>
                  <a:schemeClr val="tx1"/>
                </a:solidFill>
                <a:effectLst/>
                <a:latin typeface="+mn-lt"/>
                <a:ea typeface="+mn-ea"/>
                <a:cs typeface="+mn-cs"/>
              </a:rPr>
              <a:t> shows deep understanding of a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the options are quotations</a:t>
            </a:r>
            <a:r>
              <a:rPr lang="en-US" sz="1200" kern="1200" baseline="0" dirty="0">
                <a:solidFill>
                  <a:schemeClr val="tx1"/>
                </a:solidFill>
                <a:effectLst/>
                <a:latin typeface="+mn-lt"/>
                <a:ea typeface="+mn-ea"/>
                <a:cs typeface="+mn-cs"/>
              </a:rPr>
              <a:t> (evidence) from the text.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10</a:t>
            </a:fld>
            <a:endParaRPr lang="en-US" dirty="0"/>
          </a:p>
        </p:txBody>
      </p:sp>
    </p:spTree>
    <p:extLst>
      <p:ext uri="{BB962C8B-B14F-4D97-AF65-F5344CB8AC3E}">
        <p14:creationId xmlns:p14="http://schemas.microsoft.com/office/powerpoint/2010/main" val="3791573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 3</a:t>
            </a:r>
            <a:r>
              <a:rPr lang="en-US" baseline="0" dirty="0"/>
              <a:t> </a:t>
            </a:r>
            <a:r>
              <a:rPr lang="en-US" dirty="0"/>
              <a:t>calls</a:t>
            </a:r>
            <a:r>
              <a:rPr lang="en-US" baseline="0" dirty="0"/>
              <a:t> on students to perform a specific kind of careful reading when examining a text: Students are not asked merely to take away the high points and identify the key figures present, but they are also asked to plunge into the text to see how ideas and individuals grow and change throughout. The requirement to analyze the development of individuals, events, and ideas is not merely to restate them, but rather to comprehend the impact of those choices on how they evolve and interact over time. Nor does the standard ask students to study events, individuals, and ideas in isolation from each other; instead, students are specifically charged with observing and commenting on the interactions and relationships among them. Because a text, in its essence, comprises the interactions of these factors, fulfilling this standard means students truly are analyzing the text itself. </a:t>
            </a:r>
            <a:endParaRPr lang="en-US" dirty="0"/>
          </a:p>
          <a:p>
            <a:endParaRPr lang="en-US" dirty="0"/>
          </a:p>
          <a:p>
            <a:r>
              <a:rPr lang="en-US" dirty="0"/>
              <a:t>At grade 4, students</a:t>
            </a:r>
            <a:r>
              <a:rPr lang="en-US" baseline="0" dirty="0"/>
              <a:t> must think deeply about specific textual evidence to describe a character, setting, or event in a meaningful way, focusing on what textual clues the author provides that help develop these factors. For example, students should not simply identify explicitly stated traits, but rather focus on the thoughts, words, or actions that build meaningful understandings of characters.</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11</a:t>
            </a:fld>
            <a:endParaRPr lang="en-US" dirty="0"/>
          </a:p>
        </p:txBody>
      </p:sp>
    </p:spTree>
    <p:extLst>
      <p:ext uri="{BB962C8B-B14F-4D97-AF65-F5344CB8AC3E}">
        <p14:creationId xmlns:p14="http://schemas.microsoft.com/office/powerpoint/2010/main" val="526576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1"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1" y="2362436"/>
            <a:ext cx="8785850" cy="1470025"/>
          </a:xfrm>
        </p:spPr>
        <p:txBody>
          <a:bodyPr>
            <a:normAutofit/>
          </a:bodyPr>
          <a:lstStyle>
            <a:lvl1pPr>
              <a:defRPr sz="24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8" y="3835562"/>
            <a:ext cx="8785852" cy="792406"/>
          </a:xfrm>
        </p:spPr>
        <p:txBody>
          <a:bodyPr/>
          <a:lstStyle>
            <a:lvl1pPr marL="0" indent="0" algn="l">
              <a:buNone/>
              <a:defRPr>
                <a:solidFill>
                  <a:srgbClr val="24593B"/>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4"/>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2" y="283558"/>
            <a:ext cx="3651249" cy="750488"/>
          </a:xfrm>
          <a:prstGeom prst="rect">
            <a:avLst/>
          </a:prstGeom>
        </p:spPr>
      </p:pic>
    </p:spTree>
    <p:extLst>
      <p:ext uri="{BB962C8B-B14F-4D97-AF65-F5344CB8AC3E}">
        <p14:creationId xmlns:p14="http://schemas.microsoft.com/office/powerpoint/2010/main" val="42359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000000"/>
              </a:solidFill>
              <a:latin typeface="Lucida Sans"/>
              <a:cs typeface="Lucida Sans"/>
            </a:endParaRPr>
          </a:p>
        </p:txBody>
      </p:sp>
      <p:sp>
        <p:nvSpPr>
          <p:cNvPr id="12" name="Title 2"/>
          <p:cNvSpPr>
            <a:spLocks noGrp="1"/>
          </p:cNvSpPr>
          <p:nvPr>
            <p:ph type="title"/>
          </p:nvPr>
        </p:nvSpPr>
        <p:spPr>
          <a:xfrm>
            <a:off x="216569" y="2829678"/>
            <a:ext cx="8620552" cy="868362"/>
          </a:xfrm>
          <a:solidFill>
            <a:schemeClr val="bg1">
              <a:alpha val="80000"/>
            </a:schemeClr>
          </a:solidFill>
          <a:ln>
            <a:noFill/>
          </a:ln>
          <a:effectLst/>
        </p:spPr>
        <p:txBody>
          <a:bodyPr>
            <a:normAutofit/>
          </a:bodyPr>
          <a:lstStyle>
            <a:lvl1pPr>
              <a:defRPr sz="24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44600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000000"/>
              </a:solidFill>
              <a:latin typeface="Lucida Sans"/>
              <a:cs typeface="Lucida Sans"/>
            </a:endParaRPr>
          </a:p>
        </p:txBody>
      </p:sp>
      <p:sp>
        <p:nvSpPr>
          <p:cNvPr id="12" name="Title 2"/>
          <p:cNvSpPr>
            <a:spLocks noGrp="1"/>
          </p:cNvSpPr>
          <p:nvPr>
            <p:ph type="title"/>
          </p:nvPr>
        </p:nvSpPr>
        <p:spPr>
          <a:xfrm>
            <a:off x="216569" y="2829678"/>
            <a:ext cx="8620552" cy="868362"/>
          </a:xfrm>
          <a:solidFill>
            <a:schemeClr val="bg1">
              <a:alpha val="80000"/>
            </a:schemeClr>
          </a:solidFill>
          <a:ln>
            <a:noFill/>
          </a:ln>
          <a:effectLst/>
        </p:spPr>
        <p:txBody>
          <a:bodyPr>
            <a:normAutofit/>
          </a:bodyPr>
          <a:lstStyle>
            <a:lvl1pPr>
              <a:defRPr sz="24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00949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9" name="TextBox 8"/>
          <p:cNvSpPr txBox="1"/>
          <p:nvPr userDrawn="1"/>
        </p:nvSpPr>
        <p:spPr>
          <a:xfrm>
            <a:off x="7571685" y="6483776"/>
            <a:ext cx="1458266" cy="207749"/>
          </a:xfrm>
          <a:prstGeom prst="rect">
            <a:avLst/>
          </a:prstGeom>
          <a:noFill/>
        </p:spPr>
        <p:txBody>
          <a:bodyPr wrap="square" rtlCol="0">
            <a:spAutoFit/>
          </a:bodyPr>
          <a:lstStyle/>
          <a:p>
            <a:pPr algn="r" defTabSz="342900"/>
            <a:r>
              <a:rPr lang="en-US" sz="750" dirty="0">
                <a:solidFill>
                  <a:srgbClr val="FFFFFF"/>
                </a:solidFill>
                <a:latin typeface="Lucida Sans"/>
                <a:cs typeface="Lucida Sans"/>
              </a:rPr>
              <a:t>PAGE </a:t>
            </a:r>
            <a:fld id="{7C6A728C-FC91-4C42-BBC3-781D2A254A60}" type="slidenum">
              <a:rPr lang="en-US" sz="750">
                <a:solidFill>
                  <a:srgbClr val="FFFFFF"/>
                </a:solidFill>
                <a:latin typeface="Lucida Sans"/>
                <a:cs typeface="Lucida Sans"/>
              </a:rPr>
              <a:pPr algn="r" defTabSz="342900"/>
              <a:t>‹#›</a:t>
            </a:fld>
            <a:r>
              <a:rPr lang="en-US" sz="75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1" name="Rectangle 10">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Tree>
    <p:extLst>
      <p:ext uri="{BB962C8B-B14F-4D97-AF65-F5344CB8AC3E}">
        <p14:creationId xmlns:p14="http://schemas.microsoft.com/office/powerpoint/2010/main" val="411968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0" name="TextBox 9"/>
          <p:cNvSpPr txBox="1"/>
          <p:nvPr userDrawn="1"/>
        </p:nvSpPr>
        <p:spPr>
          <a:xfrm>
            <a:off x="7571685" y="6483776"/>
            <a:ext cx="1458266" cy="207749"/>
          </a:xfrm>
          <a:prstGeom prst="rect">
            <a:avLst/>
          </a:prstGeom>
          <a:noFill/>
        </p:spPr>
        <p:txBody>
          <a:bodyPr wrap="square" rtlCol="0">
            <a:spAutoFit/>
          </a:bodyPr>
          <a:lstStyle/>
          <a:p>
            <a:pPr algn="r" defTabSz="342900"/>
            <a:r>
              <a:rPr lang="en-US" sz="750" dirty="0">
                <a:solidFill>
                  <a:srgbClr val="FFFFFF"/>
                </a:solidFill>
                <a:latin typeface="Lucida Sans"/>
                <a:cs typeface="Lucida Sans"/>
              </a:rPr>
              <a:t>PAGE </a:t>
            </a:r>
            <a:fld id="{7C6A728C-FC91-4C42-BBC3-781D2A254A60}" type="slidenum">
              <a:rPr lang="en-US" sz="750">
                <a:solidFill>
                  <a:srgbClr val="FFFFFF"/>
                </a:solidFill>
                <a:latin typeface="Lucida Sans"/>
                <a:cs typeface="Lucida Sans"/>
              </a:rPr>
              <a:pPr algn="r" defTabSz="342900"/>
              <a:t>‹#›</a:t>
            </a:fld>
            <a:r>
              <a:rPr lang="en-US" sz="75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2" name="Rectangle 11">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Tree>
    <p:extLst>
      <p:ext uri="{BB962C8B-B14F-4D97-AF65-F5344CB8AC3E}">
        <p14:creationId xmlns:p14="http://schemas.microsoft.com/office/powerpoint/2010/main" val="983011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2" name="TextBox 11"/>
          <p:cNvSpPr txBox="1"/>
          <p:nvPr userDrawn="1"/>
        </p:nvSpPr>
        <p:spPr>
          <a:xfrm>
            <a:off x="7571685" y="6483776"/>
            <a:ext cx="1458266" cy="207749"/>
          </a:xfrm>
          <a:prstGeom prst="rect">
            <a:avLst/>
          </a:prstGeom>
          <a:noFill/>
        </p:spPr>
        <p:txBody>
          <a:bodyPr wrap="square" rtlCol="0">
            <a:spAutoFit/>
          </a:bodyPr>
          <a:lstStyle/>
          <a:p>
            <a:pPr algn="r" defTabSz="342900"/>
            <a:r>
              <a:rPr lang="en-US" sz="750" dirty="0">
                <a:solidFill>
                  <a:srgbClr val="FFFFFF"/>
                </a:solidFill>
                <a:latin typeface="Lucida Sans"/>
                <a:cs typeface="Lucida Sans"/>
              </a:rPr>
              <a:t>PAGE </a:t>
            </a:r>
            <a:fld id="{7C6A728C-FC91-4C42-BBC3-781D2A254A60}" type="slidenum">
              <a:rPr lang="en-US" sz="750">
                <a:solidFill>
                  <a:srgbClr val="FFFFFF"/>
                </a:solidFill>
                <a:latin typeface="Lucida Sans"/>
                <a:cs typeface="Lucida Sans"/>
              </a:rPr>
              <a:pPr algn="r" defTabSz="342900"/>
              <a:t>‹#›</a:t>
            </a:fld>
            <a:r>
              <a:rPr lang="en-US" sz="75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4" name="Rectangle 13">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Tree>
    <p:extLst>
      <p:ext uri="{BB962C8B-B14F-4D97-AF65-F5344CB8AC3E}">
        <p14:creationId xmlns:p14="http://schemas.microsoft.com/office/powerpoint/2010/main" val="3473025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0" name="TextBox 9"/>
          <p:cNvSpPr txBox="1"/>
          <p:nvPr userDrawn="1"/>
        </p:nvSpPr>
        <p:spPr>
          <a:xfrm>
            <a:off x="7571685" y="6483776"/>
            <a:ext cx="1458266" cy="207749"/>
          </a:xfrm>
          <a:prstGeom prst="rect">
            <a:avLst/>
          </a:prstGeom>
          <a:noFill/>
        </p:spPr>
        <p:txBody>
          <a:bodyPr wrap="square" rtlCol="0">
            <a:spAutoFit/>
          </a:bodyPr>
          <a:lstStyle/>
          <a:p>
            <a:pPr algn="r" defTabSz="342900"/>
            <a:r>
              <a:rPr lang="en-US" sz="750" dirty="0">
                <a:solidFill>
                  <a:srgbClr val="FFFFFF"/>
                </a:solidFill>
                <a:latin typeface="Lucida Sans"/>
                <a:cs typeface="Lucida Sans"/>
              </a:rPr>
              <a:t>PAGE </a:t>
            </a:r>
            <a:fld id="{7C6A728C-FC91-4C42-BBC3-781D2A254A60}" type="slidenum">
              <a:rPr lang="en-US" sz="750">
                <a:solidFill>
                  <a:srgbClr val="FFFFFF"/>
                </a:solidFill>
                <a:latin typeface="Lucida Sans"/>
                <a:cs typeface="Lucida Sans"/>
              </a:rPr>
              <a:pPr algn="r" defTabSz="342900"/>
              <a:t>‹#›</a:t>
            </a:fld>
            <a:r>
              <a:rPr lang="en-US" sz="75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2" name="Rectangle 11">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Tree>
    <p:extLst>
      <p:ext uri="{BB962C8B-B14F-4D97-AF65-F5344CB8AC3E}">
        <p14:creationId xmlns:p14="http://schemas.microsoft.com/office/powerpoint/2010/main" val="300234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218883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7" name="TextBox 6"/>
          <p:cNvSpPr txBox="1"/>
          <p:nvPr userDrawn="1"/>
        </p:nvSpPr>
        <p:spPr>
          <a:xfrm>
            <a:off x="7571685" y="6483776"/>
            <a:ext cx="1458266" cy="207749"/>
          </a:xfrm>
          <a:prstGeom prst="rect">
            <a:avLst/>
          </a:prstGeom>
          <a:noFill/>
        </p:spPr>
        <p:txBody>
          <a:bodyPr wrap="square" rtlCol="0">
            <a:spAutoFit/>
          </a:bodyPr>
          <a:lstStyle/>
          <a:p>
            <a:pPr algn="r" defTabSz="342900"/>
            <a:r>
              <a:rPr lang="en-US" sz="750" dirty="0">
                <a:solidFill>
                  <a:srgbClr val="FFFFFF"/>
                </a:solidFill>
                <a:latin typeface="Lucida Sans"/>
                <a:cs typeface="Lucida Sans"/>
              </a:rPr>
              <a:t>PAGE </a:t>
            </a:r>
            <a:fld id="{7C6A728C-FC91-4C42-BBC3-781D2A254A60}" type="slidenum">
              <a:rPr lang="en-US" sz="750">
                <a:solidFill>
                  <a:srgbClr val="FFFFFF"/>
                </a:solidFill>
                <a:latin typeface="Lucida Sans"/>
                <a:cs typeface="Lucida Sans"/>
              </a:rPr>
              <a:pPr algn="r" defTabSz="342900"/>
              <a:t>‹#›</a:t>
            </a:fld>
            <a:r>
              <a:rPr lang="en-US" sz="75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9" name="Rectangle 8">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Tree>
    <p:extLst>
      <p:ext uri="{BB962C8B-B14F-4D97-AF65-F5344CB8AC3E}">
        <p14:creationId xmlns:p14="http://schemas.microsoft.com/office/powerpoint/2010/main" val="3982242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7" name="TextBox 6"/>
          <p:cNvSpPr txBox="1"/>
          <p:nvPr userDrawn="1"/>
        </p:nvSpPr>
        <p:spPr>
          <a:xfrm>
            <a:off x="7571685" y="6483776"/>
            <a:ext cx="1458266" cy="207749"/>
          </a:xfrm>
          <a:prstGeom prst="rect">
            <a:avLst/>
          </a:prstGeom>
          <a:noFill/>
        </p:spPr>
        <p:txBody>
          <a:bodyPr wrap="square" rtlCol="0">
            <a:spAutoFit/>
          </a:bodyPr>
          <a:lstStyle/>
          <a:p>
            <a:pPr algn="r" defTabSz="342900"/>
            <a:r>
              <a:rPr lang="en-US" sz="750" dirty="0">
                <a:solidFill>
                  <a:srgbClr val="FFFFFF"/>
                </a:solidFill>
                <a:latin typeface="Lucida Sans"/>
                <a:cs typeface="Lucida Sans"/>
              </a:rPr>
              <a:t>PAGE </a:t>
            </a:r>
            <a:fld id="{7C6A728C-FC91-4C42-BBC3-781D2A254A60}" type="slidenum">
              <a:rPr lang="en-US" sz="750">
                <a:solidFill>
                  <a:srgbClr val="FFFFFF"/>
                </a:solidFill>
                <a:latin typeface="Lucida Sans"/>
                <a:cs typeface="Lucida Sans"/>
              </a:rPr>
              <a:pPr algn="r" defTabSz="342900"/>
              <a:t>‹#›</a:t>
            </a:fld>
            <a:r>
              <a:rPr lang="en-US" sz="75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9" name="Rectangle 8">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Tree>
    <p:extLst>
      <p:ext uri="{BB962C8B-B14F-4D97-AF65-F5344CB8AC3E}">
        <p14:creationId xmlns:p14="http://schemas.microsoft.com/office/powerpoint/2010/main" val="3837435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50" dirty="0">
                <a:solidFill>
                  <a:srgbClr val="FFFFFF"/>
                </a:solidFill>
              </a:rPr>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4" y="6519777"/>
            <a:ext cx="1974670" cy="159615"/>
          </a:xfrm>
          <a:prstGeom prst="rect">
            <a:avLst/>
          </a:prstGeom>
        </p:spPr>
      </p:pic>
      <p:sp>
        <p:nvSpPr>
          <p:cNvPr id="14" name="TextBox 13"/>
          <p:cNvSpPr txBox="1"/>
          <p:nvPr userDrawn="1"/>
        </p:nvSpPr>
        <p:spPr>
          <a:xfrm>
            <a:off x="7571685" y="6483776"/>
            <a:ext cx="1458266" cy="207749"/>
          </a:xfrm>
          <a:prstGeom prst="rect">
            <a:avLst/>
          </a:prstGeom>
          <a:noFill/>
        </p:spPr>
        <p:txBody>
          <a:bodyPr wrap="square" rtlCol="0">
            <a:spAutoFit/>
          </a:bodyPr>
          <a:lstStyle/>
          <a:p>
            <a:pPr algn="r" defTabSz="342900"/>
            <a:r>
              <a:rPr lang="en-US" sz="750" dirty="0">
                <a:solidFill>
                  <a:srgbClr val="FFFFFF"/>
                </a:solidFill>
                <a:latin typeface="Lucida Sans"/>
                <a:cs typeface="Lucida Sans"/>
              </a:rPr>
              <a:t>PAGE </a:t>
            </a:r>
            <a:fld id="{7C6A728C-FC91-4C42-BBC3-781D2A254A60}" type="slidenum">
              <a:rPr lang="en-US" sz="750">
                <a:solidFill>
                  <a:srgbClr val="FFFFFF"/>
                </a:solidFill>
                <a:latin typeface="Lucida Sans"/>
                <a:cs typeface="Lucida Sans"/>
              </a:rPr>
              <a:pPr algn="r" defTabSz="342900"/>
              <a:t>‹#›</a:t>
            </a:fld>
            <a:r>
              <a:rPr lang="en-US" sz="750" dirty="0">
                <a:solidFill>
                  <a:srgbClr val="FFFFFF"/>
                </a:solidFill>
                <a:latin typeface="Lucida Sans"/>
                <a:cs typeface="Lucida Sans"/>
              </a:rPr>
              <a:t> </a:t>
            </a:r>
          </a:p>
        </p:txBody>
      </p:sp>
      <p:sp>
        <p:nvSpPr>
          <p:cNvPr id="15" name="Rectangle 14">
            <a:hlinkClick r:id="rId3"/>
          </p:cNvPr>
          <p:cNvSpPr/>
          <p:nvPr userDrawn="1"/>
        </p:nvSpPr>
        <p:spPr>
          <a:xfrm>
            <a:off x="195230" y="6519777"/>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Tree>
    <p:extLst>
      <p:ext uri="{BB962C8B-B14F-4D97-AF65-F5344CB8AC3E}">
        <p14:creationId xmlns:p14="http://schemas.microsoft.com/office/powerpoint/2010/main" val="41532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1" y="2362436"/>
            <a:ext cx="5497219" cy="1470025"/>
          </a:xfrm>
        </p:spPr>
        <p:txBody>
          <a:bodyPr>
            <a:normAutofit/>
          </a:bodyPr>
          <a:lstStyle>
            <a:lvl1pPr>
              <a:defRPr sz="24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4" name="Picture Placeholder 3"/>
          <p:cNvSpPr>
            <a:spLocks noGrp="1"/>
          </p:cNvSpPr>
          <p:nvPr>
            <p:ph type="pic" sz="quarter" idx="10"/>
          </p:nvPr>
        </p:nvSpPr>
        <p:spPr>
          <a:xfrm>
            <a:off x="1" y="1857374"/>
            <a:ext cx="3349625" cy="3159126"/>
          </a:xfrm>
        </p:spPr>
        <p:txBody>
          <a:bodyPr/>
          <a:lstStyle/>
          <a:p>
            <a:r>
              <a:rPr lang="en-US" dirty="0"/>
              <a:t>Click icon to add picture</a:t>
            </a:r>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1"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2" y="283558"/>
            <a:ext cx="3651249" cy="750488"/>
          </a:xfrm>
          <a:prstGeom prst="rect">
            <a:avLst/>
          </a:prstGeom>
        </p:spPr>
      </p:pic>
    </p:spTree>
    <p:extLst>
      <p:ext uri="{BB962C8B-B14F-4D97-AF65-F5344CB8AC3E}">
        <p14:creationId xmlns:p14="http://schemas.microsoft.com/office/powerpoint/2010/main" val="1151605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000000"/>
              </a:solidFill>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000000"/>
              </a:solidFill>
              <a:latin typeface="Lucida Sans"/>
              <a:cs typeface="Lucida Sans"/>
            </a:endParaRPr>
          </a:p>
        </p:txBody>
      </p:sp>
      <p:sp>
        <p:nvSpPr>
          <p:cNvPr id="12" name="Title 1"/>
          <p:cNvSpPr txBox="1">
            <a:spLocks/>
          </p:cNvSpPr>
          <p:nvPr userDrawn="1"/>
        </p:nvSpPr>
        <p:spPr>
          <a:xfrm>
            <a:off x="216569" y="2852948"/>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1" y="225996"/>
            <a:ext cx="1640438" cy="808050"/>
          </a:xfrm>
          <a:prstGeom prst="rect">
            <a:avLst/>
          </a:prstGeom>
        </p:spPr>
      </p:pic>
      <p:sp>
        <p:nvSpPr>
          <p:cNvPr id="4" name="Title 3"/>
          <p:cNvSpPr>
            <a:spLocks noGrp="1"/>
          </p:cNvSpPr>
          <p:nvPr>
            <p:ph type="title"/>
          </p:nvPr>
        </p:nvSpPr>
        <p:spPr>
          <a:xfrm>
            <a:off x="219320" y="2852948"/>
            <a:ext cx="8617800" cy="876843"/>
          </a:xfrm>
        </p:spPr>
        <p:txBody>
          <a:bodyPr/>
          <a:lstStyle/>
          <a:p>
            <a:r>
              <a:rPr lang="en-US"/>
              <a:t>Click to edit Master title style</a:t>
            </a:r>
          </a:p>
        </p:txBody>
      </p:sp>
    </p:spTree>
    <p:extLst>
      <p:ext uri="{BB962C8B-B14F-4D97-AF65-F5344CB8AC3E}">
        <p14:creationId xmlns:p14="http://schemas.microsoft.com/office/powerpoint/2010/main" val="3880381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rmAutofit/>
          </a:bodyPr>
          <a:lstStyle>
            <a:lvl1pPr>
              <a:defRPr sz="1800">
                <a:solidFill>
                  <a:srgbClr val="3F3F39"/>
                </a:solidFill>
              </a:defRPr>
            </a:lvl1pPr>
            <a:lvl2pPr>
              <a:defRPr sz="1500">
                <a:solidFill>
                  <a:srgbClr val="3F3F39"/>
                </a:solidFill>
              </a:defRPr>
            </a:lvl2pPr>
            <a:lvl3pPr>
              <a:defRPr sz="1350">
                <a:solidFill>
                  <a:srgbClr val="3F3F39"/>
                </a:solidFill>
              </a:defRPr>
            </a:lvl3pPr>
            <a:lvl4pPr>
              <a:defRPr sz="1200">
                <a:solidFill>
                  <a:srgbClr val="3F3F39"/>
                </a:solidFill>
              </a:defRPr>
            </a:lvl4pPr>
            <a:lvl5pPr>
              <a:defRPr sz="1200">
                <a:solidFill>
                  <a:srgbClr val="3F3F3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normAutofit/>
          </a:bodyPr>
          <a:lstStyle>
            <a:lvl1pPr>
              <a:defRPr sz="1800">
                <a:solidFill>
                  <a:srgbClr val="3F3F39"/>
                </a:solidFill>
              </a:defRPr>
            </a:lvl1pPr>
            <a:lvl2pPr>
              <a:defRPr sz="1500">
                <a:solidFill>
                  <a:srgbClr val="3F3F39"/>
                </a:solidFill>
              </a:defRPr>
            </a:lvl2pPr>
            <a:lvl3pPr>
              <a:defRPr sz="1350">
                <a:solidFill>
                  <a:srgbClr val="3F3F39"/>
                </a:solidFill>
              </a:defRPr>
            </a:lvl3pPr>
            <a:lvl4pPr>
              <a:defRPr sz="1200">
                <a:solidFill>
                  <a:srgbClr val="3F3F39"/>
                </a:solidFill>
              </a:defRPr>
            </a:lvl4pPr>
            <a:lvl5pPr>
              <a:defRPr sz="1200">
                <a:solidFill>
                  <a:srgbClr val="3F3F3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9" name="TextBox 8"/>
          <p:cNvSpPr txBox="1"/>
          <p:nvPr userDrawn="1"/>
        </p:nvSpPr>
        <p:spPr>
          <a:xfrm>
            <a:off x="7571685" y="6483776"/>
            <a:ext cx="1458266" cy="207749"/>
          </a:xfrm>
          <a:prstGeom prst="rect">
            <a:avLst/>
          </a:prstGeom>
          <a:noFill/>
        </p:spPr>
        <p:txBody>
          <a:bodyPr wrap="square" rtlCol="0">
            <a:spAutoFit/>
          </a:bodyPr>
          <a:lstStyle/>
          <a:p>
            <a:pPr algn="r" defTabSz="342900"/>
            <a:r>
              <a:rPr lang="en-US" sz="750" dirty="0">
                <a:solidFill>
                  <a:srgbClr val="FFFFFF"/>
                </a:solidFill>
                <a:latin typeface="Lucida Sans"/>
                <a:cs typeface="Lucida Sans"/>
              </a:rPr>
              <a:t>PAGE </a:t>
            </a:r>
            <a:fld id="{7C6A728C-FC91-4C42-BBC3-781D2A254A60}" type="slidenum">
              <a:rPr lang="en-US" sz="750">
                <a:solidFill>
                  <a:srgbClr val="FFFFFF"/>
                </a:solidFill>
                <a:latin typeface="Lucida Sans"/>
                <a:cs typeface="Lucida Sans"/>
              </a:rPr>
              <a:pPr algn="r" defTabSz="342900"/>
              <a:t>‹#›</a:t>
            </a:fld>
            <a:r>
              <a:rPr lang="en-US" sz="75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1" name="Rectangle 10">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Tree>
    <p:extLst>
      <p:ext uri="{BB962C8B-B14F-4D97-AF65-F5344CB8AC3E}">
        <p14:creationId xmlns:p14="http://schemas.microsoft.com/office/powerpoint/2010/main" val="3097073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1800" b="1">
                <a:solidFill>
                  <a:srgbClr val="3F3F3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1800">
                <a:solidFill>
                  <a:srgbClr val="3F3F39"/>
                </a:solidFill>
              </a:defRPr>
            </a:lvl1pPr>
            <a:lvl2pPr>
              <a:defRPr sz="1500">
                <a:solidFill>
                  <a:srgbClr val="3F3F39"/>
                </a:solidFill>
              </a:defRPr>
            </a:lvl2pPr>
            <a:lvl3pPr>
              <a:defRPr sz="1350">
                <a:solidFill>
                  <a:srgbClr val="3F3F39"/>
                </a:solidFill>
              </a:defRPr>
            </a:lvl3pPr>
            <a:lvl4pPr>
              <a:defRPr sz="1200">
                <a:solidFill>
                  <a:srgbClr val="3F3F39"/>
                </a:solidFill>
              </a:defRPr>
            </a:lvl4pPr>
            <a:lvl5pPr>
              <a:defRPr sz="1200">
                <a:solidFill>
                  <a:srgbClr val="3F3F39"/>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50988"/>
            <a:ext cx="4041775" cy="639762"/>
          </a:xfrm>
        </p:spPr>
        <p:txBody>
          <a:bodyPr anchor="b">
            <a:noAutofit/>
          </a:bodyPr>
          <a:lstStyle>
            <a:lvl1pPr marL="0" indent="0">
              <a:buNone/>
              <a:defRPr sz="1800" b="1">
                <a:solidFill>
                  <a:srgbClr val="3F3F3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90750"/>
            <a:ext cx="4041775" cy="3951288"/>
          </a:xfrm>
        </p:spPr>
        <p:txBody>
          <a:bodyPr/>
          <a:lstStyle>
            <a:lvl1pPr>
              <a:defRPr sz="1800">
                <a:solidFill>
                  <a:srgbClr val="3F3F39"/>
                </a:solidFill>
              </a:defRPr>
            </a:lvl1pPr>
            <a:lvl2pPr>
              <a:defRPr sz="1500">
                <a:solidFill>
                  <a:srgbClr val="3F3F39"/>
                </a:solidFill>
              </a:defRPr>
            </a:lvl2pPr>
            <a:lvl3pPr>
              <a:defRPr sz="1350">
                <a:solidFill>
                  <a:srgbClr val="3F3F39"/>
                </a:solidFill>
              </a:defRPr>
            </a:lvl3pPr>
            <a:lvl4pPr>
              <a:defRPr sz="1200">
                <a:solidFill>
                  <a:srgbClr val="3F3F39"/>
                </a:solidFill>
              </a:defRPr>
            </a:lvl4pPr>
            <a:lvl5pPr>
              <a:defRPr sz="1200">
                <a:solidFill>
                  <a:srgbClr val="3F3F39"/>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1" name="TextBox 10"/>
          <p:cNvSpPr txBox="1"/>
          <p:nvPr userDrawn="1"/>
        </p:nvSpPr>
        <p:spPr>
          <a:xfrm>
            <a:off x="7571685" y="6483776"/>
            <a:ext cx="1458266" cy="207749"/>
          </a:xfrm>
          <a:prstGeom prst="rect">
            <a:avLst/>
          </a:prstGeom>
          <a:noFill/>
        </p:spPr>
        <p:txBody>
          <a:bodyPr wrap="square" rtlCol="0">
            <a:spAutoFit/>
          </a:bodyPr>
          <a:lstStyle/>
          <a:p>
            <a:pPr algn="r" defTabSz="342900"/>
            <a:r>
              <a:rPr lang="en-US" sz="750" dirty="0">
                <a:solidFill>
                  <a:srgbClr val="FFFFFF"/>
                </a:solidFill>
                <a:latin typeface="Lucida Sans"/>
                <a:cs typeface="Lucida Sans"/>
              </a:rPr>
              <a:t>PAGE </a:t>
            </a:r>
            <a:fld id="{7C6A728C-FC91-4C42-BBC3-781D2A254A60}" type="slidenum">
              <a:rPr lang="en-US" sz="750">
                <a:solidFill>
                  <a:srgbClr val="FFFFFF"/>
                </a:solidFill>
                <a:latin typeface="Lucida Sans"/>
                <a:cs typeface="Lucida Sans"/>
              </a:rPr>
              <a:pPr algn="r" defTabSz="342900"/>
              <a:t>‹#›</a:t>
            </a:fld>
            <a:r>
              <a:rPr lang="en-US" sz="750" dirty="0">
                <a:solidFill>
                  <a:srgbClr val="FFFFFF"/>
                </a:solidFill>
                <a:latin typeface="Lucida Sans"/>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3" name="Rectangle 12">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Tree>
    <p:extLst>
      <p:ext uri="{BB962C8B-B14F-4D97-AF65-F5344CB8AC3E}">
        <p14:creationId xmlns:p14="http://schemas.microsoft.com/office/powerpoint/2010/main" val="118942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1" y="1600201"/>
            <a:ext cx="4108450" cy="4525962"/>
          </a:xfrm>
        </p:spPr>
        <p:txBody>
          <a:bodyPr anchor="ctr"/>
          <a:lstStyle>
            <a:lvl1pPr marL="0" indent="0">
              <a:buNone/>
              <a:defRPr sz="2400">
                <a:solidFill>
                  <a:srgbClr val="3F3F39"/>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2"/>
            <a:ext cx="4038600" cy="4525963"/>
          </a:xfrm>
        </p:spPr>
        <p:txBody>
          <a:bodyPr>
            <a:normAutofit/>
          </a:bodyPr>
          <a:lstStyle>
            <a:lvl1pPr>
              <a:defRPr sz="1800">
                <a:solidFill>
                  <a:srgbClr val="3F3F39"/>
                </a:solidFill>
              </a:defRPr>
            </a:lvl1pPr>
            <a:lvl2pPr>
              <a:defRPr sz="1500">
                <a:solidFill>
                  <a:srgbClr val="3F3F39"/>
                </a:solidFill>
              </a:defRPr>
            </a:lvl2pPr>
            <a:lvl3pPr>
              <a:defRPr sz="1350">
                <a:solidFill>
                  <a:srgbClr val="3F3F39"/>
                </a:solidFill>
              </a:defRPr>
            </a:lvl3pPr>
            <a:lvl4pPr>
              <a:defRPr sz="1200">
                <a:solidFill>
                  <a:srgbClr val="3F3F39"/>
                </a:solidFill>
              </a:defRPr>
            </a:lvl4pPr>
            <a:lvl5pPr>
              <a:defRPr sz="1200">
                <a:solidFill>
                  <a:srgbClr val="3F3F3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1" y="5646677"/>
            <a:ext cx="4108450" cy="479486"/>
          </a:xfrm>
          <a:solidFill>
            <a:srgbClr val="FFFFFF">
              <a:alpha val="49000"/>
            </a:srgbClr>
          </a:solidFill>
        </p:spPr>
        <p:txBody>
          <a:bodyPr anchor="ctr">
            <a:normAutofit/>
          </a:bodyPr>
          <a:lstStyle>
            <a:lvl1pPr marL="0" indent="0" algn="ctr">
              <a:buNone/>
              <a:defRPr sz="1200" baseline="0"/>
            </a:lvl1pPr>
          </a:lstStyle>
          <a:p>
            <a:pPr lvl="0"/>
            <a:r>
              <a:rPr lang="en-US" dirty="0"/>
              <a:t>Insert caption here</a:t>
            </a:r>
          </a:p>
        </p:txBody>
      </p:sp>
      <p:sp>
        <p:nvSpPr>
          <p:cNvPr id="10" name="Rectangle 9"/>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2" name="TextBox 11"/>
          <p:cNvSpPr txBox="1"/>
          <p:nvPr userDrawn="1"/>
        </p:nvSpPr>
        <p:spPr>
          <a:xfrm>
            <a:off x="7571685" y="6483776"/>
            <a:ext cx="1458266" cy="207749"/>
          </a:xfrm>
          <a:prstGeom prst="rect">
            <a:avLst/>
          </a:prstGeom>
          <a:noFill/>
        </p:spPr>
        <p:txBody>
          <a:bodyPr wrap="square" rtlCol="0">
            <a:spAutoFit/>
          </a:bodyPr>
          <a:lstStyle/>
          <a:p>
            <a:pPr algn="r" defTabSz="342900"/>
            <a:r>
              <a:rPr lang="en-US" sz="750" dirty="0">
                <a:solidFill>
                  <a:srgbClr val="FFFFFF"/>
                </a:solidFill>
                <a:latin typeface="Lucida Sans"/>
                <a:cs typeface="Lucida Sans"/>
              </a:rPr>
              <a:t>PAGE </a:t>
            </a:r>
            <a:fld id="{7C6A728C-FC91-4C42-BBC3-781D2A254A60}" type="slidenum">
              <a:rPr lang="en-US" sz="750">
                <a:solidFill>
                  <a:srgbClr val="FFFFFF"/>
                </a:solidFill>
                <a:latin typeface="Lucida Sans"/>
                <a:cs typeface="Lucida Sans"/>
              </a:rPr>
              <a:pPr algn="r" defTabSz="342900"/>
              <a:t>‹#›</a:t>
            </a:fld>
            <a:r>
              <a:rPr lang="en-US" sz="75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4" name="Rectangle 13">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Tree>
    <p:extLst>
      <p:ext uri="{BB962C8B-B14F-4D97-AF65-F5344CB8AC3E}">
        <p14:creationId xmlns:p14="http://schemas.microsoft.com/office/powerpoint/2010/main" val="3177937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1" y="3892047"/>
            <a:ext cx="4108450" cy="2234116"/>
          </a:xfrm>
        </p:spPr>
        <p:txBody>
          <a:bodyPr anchor="ctr"/>
          <a:lstStyle>
            <a:lvl1pPr marL="0" indent="0">
              <a:buNone/>
              <a:defRPr sz="2400">
                <a:solidFill>
                  <a:srgbClr val="3F3F39"/>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3" name="Picture Placeholder 2"/>
          <p:cNvSpPr>
            <a:spLocks noGrp="1"/>
          </p:cNvSpPr>
          <p:nvPr>
            <p:ph type="pic" idx="1"/>
          </p:nvPr>
        </p:nvSpPr>
        <p:spPr>
          <a:xfrm>
            <a:off x="4578351" y="1600201"/>
            <a:ext cx="4108450" cy="2234116"/>
          </a:xfrm>
        </p:spPr>
        <p:txBody>
          <a:bodyPr anchor="ctr"/>
          <a:lstStyle>
            <a:lvl1pPr marL="0" indent="0">
              <a:buNone/>
              <a:defRPr sz="2400">
                <a:solidFill>
                  <a:srgbClr val="3F3F39"/>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2"/>
            <a:ext cx="4038600" cy="4525963"/>
          </a:xfrm>
        </p:spPr>
        <p:txBody>
          <a:bodyPr>
            <a:normAutofit/>
          </a:bodyPr>
          <a:lstStyle>
            <a:lvl1pPr>
              <a:defRPr sz="1800">
                <a:solidFill>
                  <a:srgbClr val="3F3F39"/>
                </a:solidFill>
              </a:defRPr>
            </a:lvl1pPr>
            <a:lvl2pPr>
              <a:defRPr sz="1500">
                <a:solidFill>
                  <a:srgbClr val="3F3F39"/>
                </a:solidFill>
              </a:defRPr>
            </a:lvl2pPr>
            <a:lvl3pPr>
              <a:defRPr sz="1350">
                <a:solidFill>
                  <a:srgbClr val="3F3F39"/>
                </a:solidFill>
              </a:defRPr>
            </a:lvl3pPr>
            <a:lvl4pPr>
              <a:defRPr sz="1200">
                <a:solidFill>
                  <a:srgbClr val="3F3F39"/>
                </a:solidFill>
              </a:defRPr>
            </a:lvl4pPr>
            <a:lvl5pPr>
              <a:defRPr sz="1200">
                <a:solidFill>
                  <a:srgbClr val="3F3F3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1" y="5646677"/>
            <a:ext cx="4108450" cy="479486"/>
          </a:xfrm>
          <a:solidFill>
            <a:srgbClr val="FFFFFF">
              <a:alpha val="49000"/>
            </a:srgbClr>
          </a:solidFill>
        </p:spPr>
        <p:txBody>
          <a:bodyPr anchor="ctr">
            <a:normAutofit/>
          </a:bodyPr>
          <a:lstStyle>
            <a:lvl1pPr marL="0" indent="0" algn="ctr">
              <a:buNone/>
              <a:defRPr sz="12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1" y="3354831"/>
            <a:ext cx="4108450" cy="479486"/>
          </a:xfrm>
          <a:solidFill>
            <a:srgbClr val="FFFFFF">
              <a:alpha val="49000"/>
            </a:srgbClr>
          </a:solidFill>
        </p:spPr>
        <p:txBody>
          <a:bodyPr anchor="ctr">
            <a:normAutofit/>
          </a:bodyPr>
          <a:lstStyle>
            <a:lvl1pPr marL="0" indent="0" algn="ctr">
              <a:buNone/>
              <a:defRPr sz="1200" baseline="0">
                <a:solidFill>
                  <a:srgbClr val="3F3F39"/>
                </a:solidFill>
              </a:defRPr>
            </a:lvl1pPr>
          </a:lstStyle>
          <a:p>
            <a:pPr lvl="0"/>
            <a:r>
              <a:rPr lang="en-US" dirty="0"/>
              <a:t>Insert caption here</a:t>
            </a:r>
          </a:p>
        </p:txBody>
      </p:sp>
      <p:sp>
        <p:nvSpPr>
          <p:cNvPr id="14" name="Rectangle 13"/>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6" name="TextBox 15"/>
          <p:cNvSpPr txBox="1"/>
          <p:nvPr userDrawn="1"/>
        </p:nvSpPr>
        <p:spPr>
          <a:xfrm>
            <a:off x="7571685" y="6483776"/>
            <a:ext cx="1458266" cy="207749"/>
          </a:xfrm>
          <a:prstGeom prst="rect">
            <a:avLst/>
          </a:prstGeom>
          <a:noFill/>
        </p:spPr>
        <p:txBody>
          <a:bodyPr wrap="square" rtlCol="0">
            <a:spAutoFit/>
          </a:bodyPr>
          <a:lstStyle/>
          <a:p>
            <a:pPr algn="r" defTabSz="342900"/>
            <a:r>
              <a:rPr lang="en-US" sz="750" dirty="0">
                <a:solidFill>
                  <a:srgbClr val="FFFFFF"/>
                </a:solidFill>
                <a:latin typeface="Lucida Sans"/>
                <a:cs typeface="Lucida Sans"/>
              </a:rPr>
              <a:t>PAGE </a:t>
            </a:r>
            <a:fld id="{7C6A728C-FC91-4C42-BBC3-781D2A254A60}" type="slidenum">
              <a:rPr lang="en-US" sz="750">
                <a:solidFill>
                  <a:srgbClr val="FFFFFF"/>
                </a:solidFill>
                <a:latin typeface="Lucida Sans"/>
                <a:cs typeface="Lucida Sans"/>
              </a:rPr>
              <a:pPr algn="r" defTabSz="342900"/>
              <a:t>‹#›</a:t>
            </a:fld>
            <a:r>
              <a:rPr lang="en-US" sz="750" dirty="0">
                <a:solidFill>
                  <a:srgbClr val="FFFFFF"/>
                </a:solidFill>
                <a:latin typeface="Lucida Sans"/>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8" name="Rectangle 17">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Tree>
    <p:extLst>
      <p:ext uri="{BB962C8B-B14F-4D97-AF65-F5344CB8AC3E}">
        <p14:creationId xmlns:p14="http://schemas.microsoft.com/office/powerpoint/2010/main" val="2678242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1" y="1600202"/>
            <a:ext cx="4070350" cy="4525963"/>
          </a:xfrm>
        </p:spPr>
        <p:txBody>
          <a:bodyPr anchor="ctr"/>
          <a:lstStyle>
            <a:lvl1pPr marL="0" indent="0">
              <a:buNone/>
              <a:defRPr sz="2400">
                <a:solidFill>
                  <a:srgbClr val="3F3F39"/>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1" y="5646677"/>
            <a:ext cx="4070350" cy="479486"/>
          </a:xfrm>
          <a:solidFill>
            <a:srgbClr val="FFFFFF">
              <a:alpha val="49000"/>
            </a:srgbClr>
          </a:solidFill>
        </p:spPr>
        <p:txBody>
          <a:bodyPr anchor="ctr">
            <a:normAutofit/>
          </a:bodyPr>
          <a:lstStyle>
            <a:lvl1pPr marL="0" indent="0" algn="ctr">
              <a:buNone/>
              <a:defRPr sz="12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200" y="1600202"/>
            <a:ext cx="4073525" cy="4525963"/>
          </a:xfrm>
        </p:spPr>
        <p:txBody>
          <a:bodyPr anchor="ctr"/>
          <a:lstStyle>
            <a:lvl1pPr marL="0" indent="0">
              <a:buNone/>
              <a:defRPr sz="2400">
                <a:solidFill>
                  <a:srgbClr val="3F3F39"/>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7" name="Text Placeholder 4"/>
          <p:cNvSpPr>
            <a:spLocks noGrp="1"/>
          </p:cNvSpPr>
          <p:nvPr>
            <p:ph type="body" sz="quarter" idx="13" hasCustomPrompt="1"/>
          </p:nvPr>
        </p:nvSpPr>
        <p:spPr>
          <a:xfrm>
            <a:off x="457199" y="5646677"/>
            <a:ext cx="4073525" cy="479486"/>
          </a:xfrm>
          <a:solidFill>
            <a:srgbClr val="FFFFFF">
              <a:alpha val="49000"/>
            </a:srgbClr>
          </a:solidFill>
        </p:spPr>
        <p:txBody>
          <a:bodyPr anchor="ctr">
            <a:normAutofit/>
          </a:bodyPr>
          <a:lstStyle>
            <a:lvl1pPr marL="0" indent="0" algn="ctr">
              <a:buNone/>
              <a:defRPr sz="1200" baseline="0">
                <a:solidFill>
                  <a:srgbClr val="3F3F39"/>
                </a:solidFill>
              </a:defRPr>
            </a:lvl1pPr>
          </a:lstStyle>
          <a:p>
            <a:pPr lvl="0"/>
            <a:r>
              <a:rPr lang="en-US" dirty="0"/>
              <a:t>Insert caption here</a:t>
            </a:r>
          </a:p>
        </p:txBody>
      </p:sp>
      <p:sp>
        <p:nvSpPr>
          <p:cNvPr id="11" name="Rectangle 10"/>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3" name="TextBox 12"/>
          <p:cNvSpPr txBox="1"/>
          <p:nvPr userDrawn="1"/>
        </p:nvSpPr>
        <p:spPr>
          <a:xfrm>
            <a:off x="7571685" y="6483776"/>
            <a:ext cx="1458266" cy="207749"/>
          </a:xfrm>
          <a:prstGeom prst="rect">
            <a:avLst/>
          </a:prstGeom>
          <a:noFill/>
        </p:spPr>
        <p:txBody>
          <a:bodyPr wrap="square" rtlCol="0">
            <a:spAutoFit/>
          </a:bodyPr>
          <a:lstStyle/>
          <a:p>
            <a:pPr algn="r" defTabSz="342900"/>
            <a:r>
              <a:rPr lang="en-US" sz="750" dirty="0">
                <a:solidFill>
                  <a:srgbClr val="FFFFFF"/>
                </a:solidFill>
                <a:latin typeface="Lucida Sans"/>
                <a:cs typeface="Lucida Sans"/>
              </a:rPr>
              <a:t>PAGE </a:t>
            </a:r>
            <a:fld id="{7C6A728C-FC91-4C42-BBC3-781D2A254A60}" type="slidenum">
              <a:rPr lang="en-US" sz="750">
                <a:solidFill>
                  <a:srgbClr val="FFFFFF"/>
                </a:solidFill>
                <a:latin typeface="Lucida Sans"/>
                <a:cs typeface="Lucida Sans"/>
              </a:rPr>
              <a:pPr algn="r" defTabSz="342900"/>
              <a:t>‹#›</a:t>
            </a:fld>
            <a:r>
              <a:rPr lang="en-US" sz="750" dirty="0">
                <a:solidFill>
                  <a:srgbClr val="FFFFFF"/>
                </a:solidFill>
                <a:latin typeface="Lucida Sans"/>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5" name="Rectangle 14">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Tree>
    <p:extLst>
      <p:ext uri="{BB962C8B-B14F-4D97-AF65-F5344CB8AC3E}">
        <p14:creationId xmlns:p14="http://schemas.microsoft.com/office/powerpoint/2010/main" val="151253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1" y="3892048"/>
            <a:ext cx="4070350" cy="2234117"/>
          </a:xfrm>
        </p:spPr>
        <p:txBody>
          <a:bodyPr anchor="ct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3" name="Picture Placeholder 2"/>
          <p:cNvSpPr>
            <a:spLocks noGrp="1"/>
          </p:cNvSpPr>
          <p:nvPr>
            <p:ph type="pic" idx="1"/>
          </p:nvPr>
        </p:nvSpPr>
        <p:spPr>
          <a:xfrm>
            <a:off x="4616451" y="1600202"/>
            <a:ext cx="4070350" cy="2234117"/>
          </a:xfrm>
        </p:spPr>
        <p:txBody>
          <a:bodyPr anchor="ct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1" name="Picture Placeholder 2"/>
          <p:cNvSpPr>
            <a:spLocks noGrp="1"/>
          </p:cNvSpPr>
          <p:nvPr>
            <p:ph type="pic" idx="15"/>
          </p:nvPr>
        </p:nvSpPr>
        <p:spPr>
          <a:xfrm>
            <a:off x="457199" y="1600202"/>
            <a:ext cx="4070350" cy="2234117"/>
          </a:xfrm>
        </p:spPr>
        <p:txBody>
          <a:bodyPr anchor="ct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2" name="Picture Placeholder 2"/>
          <p:cNvSpPr>
            <a:spLocks noGrp="1"/>
          </p:cNvSpPr>
          <p:nvPr>
            <p:ph type="pic" idx="16"/>
          </p:nvPr>
        </p:nvSpPr>
        <p:spPr>
          <a:xfrm>
            <a:off x="460374" y="3892048"/>
            <a:ext cx="4070350" cy="2234117"/>
          </a:xfrm>
        </p:spPr>
        <p:txBody>
          <a:bodyPr anchor="ct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1" y="5646677"/>
            <a:ext cx="4070350" cy="479486"/>
          </a:xfrm>
          <a:solidFill>
            <a:srgbClr val="FFFFFF">
              <a:alpha val="49000"/>
            </a:srgbClr>
          </a:solidFill>
        </p:spPr>
        <p:txBody>
          <a:bodyPr anchor="ctr">
            <a:normAutofit/>
          </a:bodyPr>
          <a:lstStyle>
            <a:lvl1pPr marL="0" indent="0" algn="ctr">
              <a:buNone/>
              <a:defRPr sz="12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9" y="5646677"/>
            <a:ext cx="4073525" cy="479486"/>
          </a:xfrm>
          <a:solidFill>
            <a:srgbClr val="FFFFFF">
              <a:alpha val="49000"/>
            </a:srgbClr>
          </a:solidFill>
        </p:spPr>
        <p:txBody>
          <a:bodyPr anchor="ctr">
            <a:normAutofit/>
          </a:bodyPr>
          <a:lstStyle>
            <a:lvl1pPr marL="0" indent="0" algn="ctr">
              <a:buNone/>
              <a:defRPr sz="12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1" y="3354831"/>
            <a:ext cx="4070350" cy="479486"/>
          </a:xfrm>
          <a:solidFill>
            <a:srgbClr val="FFFFFF">
              <a:alpha val="49000"/>
            </a:srgbClr>
          </a:solidFill>
        </p:spPr>
        <p:txBody>
          <a:bodyPr anchor="ctr">
            <a:normAutofit/>
          </a:bodyPr>
          <a:lstStyle>
            <a:lvl1pPr marL="0" indent="0" algn="ctr">
              <a:buNone/>
              <a:defRPr sz="12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4" y="3354831"/>
            <a:ext cx="4073525" cy="479486"/>
          </a:xfrm>
          <a:solidFill>
            <a:srgbClr val="FFFFFF">
              <a:alpha val="49000"/>
            </a:srgbClr>
          </a:solidFill>
        </p:spPr>
        <p:txBody>
          <a:bodyPr anchor="ctr">
            <a:normAutofit/>
          </a:bodyPr>
          <a:lstStyle>
            <a:lvl1pPr marL="0" indent="0" algn="ctr">
              <a:buNone/>
              <a:defRPr sz="1200" baseline="0">
                <a:solidFill>
                  <a:srgbClr val="3F3F39"/>
                </a:solidFill>
              </a:defRPr>
            </a:lvl1pPr>
          </a:lstStyle>
          <a:p>
            <a:pPr lvl="0"/>
            <a:r>
              <a:rPr lang="en-US" dirty="0"/>
              <a:t>Insert caption here</a:t>
            </a:r>
          </a:p>
        </p:txBody>
      </p:sp>
      <p:sp>
        <p:nvSpPr>
          <p:cNvPr id="17" name="Rectangle 16"/>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9" name="TextBox 18"/>
          <p:cNvSpPr txBox="1"/>
          <p:nvPr userDrawn="1"/>
        </p:nvSpPr>
        <p:spPr>
          <a:xfrm>
            <a:off x="7571685" y="6483776"/>
            <a:ext cx="1458266" cy="207749"/>
          </a:xfrm>
          <a:prstGeom prst="rect">
            <a:avLst/>
          </a:prstGeom>
          <a:noFill/>
        </p:spPr>
        <p:txBody>
          <a:bodyPr wrap="square" rtlCol="0">
            <a:spAutoFit/>
          </a:bodyPr>
          <a:lstStyle/>
          <a:p>
            <a:pPr algn="r" defTabSz="342900"/>
            <a:r>
              <a:rPr lang="en-US" sz="750" dirty="0">
                <a:solidFill>
                  <a:srgbClr val="FFFFFF"/>
                </a:solidFill>
                <a:latin typeface="Lucida Sans"/>
                <a:cs typeface="Lucida Sans"/>
              </a:rPr>
              <a:t>PAGE </a:t>
            </a:r>
            <a:fld id="{7C6A728C-FC91-4C42-BBC3-781D2A254A60}" type="slidenum">
              <a:rPr lang="en-US" sz="750">
                <a:solidFill>
                  <a:srgbClr val="FFFFFF"/>
                </a:solidFill>
                <a:latin typeface="Lucida Sans"/>
                <a:cs typeface="Lucida Sans"/>
              </a:rPr>
              <a:pPr algn="r" defTabSz="342900"/>
              <a:t>‹#›</a:t>
            </a:fld>
            <a:r>
              <a:rPr lang="en-US" sz="750" dirty="0">
                <a:solidFill>
                  <a:srgbClr val="FFFFFF"/>
                </a:solidFill>
                <a:latin typeface="Lucida Sans"/>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21" name="Rectangle 20">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Tree>
    <p:extLst>
      <p:ext uri="{BB962C8B-B14F-4D97-AF65-F5344CB8AC3E}">
        <p14:creationId xmlns:p14="http://schemas.microsoft.com/office/powerpoint/2010/main" val="275584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1" y="225996"/>
            <a:ext cx="1640438" cy="808050"/>
          </a:xfrm>
          <a:prstGeom prst="rect">
            <a:avLst/>
          </a:prstGeom>
        </p:spPr>
      </p:pic>
      <p:sp>
        <p:nvSpPr>
          <p:cNvPr id="10" name="Title 1"/>
          <p:cNvSpPr>
            <a:spLocks noGrp="1"/>
          </p:cNvSpPr>
          <p:nvPr>
            <p:ph type="ctrTitle"/>
          </p:nvPr>
        </p:nvSpPr>
        <p:spPr>
          <a:xfrm>
            <a:off x="219321" y="2362436"/>
            <a:ext cx="8785850" cy="1470025"/>
          </a:xfrm>
        </p:spPr>
        <p:txBody>
          <a:bodyPr>
            <a:normAutofit/>
          </a:bodyPr>
          <a:lstStyle>
            <a:lvl1pPr>
              <a:defRPr sz="24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8" y="3835562"/>
            <a:ext cx="8785852" cy="792406"/>
          </a:xfrm>
        </p:spPr>
        <p:txBody>
          <a:bodyPr/>
          <a:lstStyle>
            <a:lvl1pPr marL="0" indent="0" algn="l">
              <a:buNone/>
              <a:defRPr>
                <a:solidFill>
                  <a:srgbClr val="24593B"/>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5" y="6518034"/>
            <a:ext cx="1862715" cy="150565"/>
          </a:xfrm>
          <a:prstGeom prst="rect">
            <a:avLst/>
          </a:prstGeom>
        </p:spPr>
      </p:pic>
      <p:sp>
        <p:nvSpPr>
          <p:cNvPr id="13" name="Rectangle 12"/>
          <p:cNvSpPr/>
          <p:nvPr userDrawn="1"/>
        </p:nvSpPr>
        <p:spPr>
          <a:xfrm>
            <a:off x="-1" y="1737614"/>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Tree>
    <p:extLst>
      <p:ext uri="{BB962C8B-B14F-4D97-AF65-F5344CB8AC3E}">
        <p14:creationId xmlns:p14="http://schemas.microsoft.com/office/powerpoint/2010/main" val="347290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1" y="225996"/>
            <a:ext cx="1640438" cy="808050"/>
          </a:xfrm>
          <a:prstGeom prst="rect">
            <a:avLst/>
          </a:prstGeom>
        </p:spPr>
      </p:pic>
      <p:sp>
        <p:nvSpPr>
          <p:cNvPr id="10" name="Title 1"/>
          <p:cNvSpPr>
            <a:spLocks noGrp="1"/>
          </p:cNvSpPr>
          <p:nvPr>
            <p:ph type="ctrTitle"/>
          </p:nvPr>
        </p:nvSpPr>
        <p:spPr>
          <a:xfrm>
            <a:off x="219321" y="2362436"/>
            <a:ext cx="8785850" cy="1470025"/>
          </a:xfrm>
        </p:spPr>
        <p:txBody>
          <a:bodyPr>
            <a:normAutofit/>
          </a:bodyPr>
          <a:lstStyle>
            <a:lvl1pPr>
              <a:defRPr sz="24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8" y="3835562"/>
            <a:ext cx="8785852" cy="792406"/>
          </a:xfrm>
        </p:spPr>
        <p:txBody>
          <a:bodyPr/>
          <a:lstStyle>
            <a:lvl1pPr marL="0" indent="0" algn="l">
              <a:buNone/>
              <a:defRPr>
                <a:solidFill>
                  <a:srgbClr val="24593B"/>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5" y="6518034"/>
            <a:ext cx="1862715" cy="150565"/>
          </a:xfrm>
          <a:prstGeom prst="rect">
            <a:avLst/>
          </a:prstGeom>
        </p:spPr>
      </p:pic>
      <p:sp>
        <p:nvSpPr>
          <p:cNvPr id="13" name="Rectangle 12"/>
          <p:cNvSpPr/>
          <p:nvPr userDrawn="1"/>
        </p:nvSpPr>
        <p:spPr>
          <a:xfrm>
            <a:off x="-1" y="1737614"/>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7" name="Picture Placeholder 6"/>
          <p:cNvSpPr>
            <a:spLocks noGrp="1"/>
          </p:cNvSpPr>
          <p:nvPr>
            <p:ph type="pic" sz="quarter" idx="11"/>
          </p:nvPr>
        </p:nvSpPr>
        <p:spPr>
          <a:xfrm>
            <a:off x="7117559" y="225425"/>
            <a:ext cx="1651000" cy="808038"/>
          </a:xfrm>
        </p:spPr>
        <p:txBody>
          <a:bodyPr>
            <a:normAutofit/>
          </a:bodyPr>
          <a:lstStyle>
            <a:lvl1pPr>
              <a:defRPr sz="1050"/>
            </a:lvl1pPr>
          </a:lstStyle>
          <a:p>
            <a:r>
              <a:rPr lang="en-US" dirty="0"/>
              <a:t>Click icon to add picture</a:t>
            </a:r>
          </a:p>
        </p:txBody>
      </p:sp>
    </p:spTree>
    <p:extLst>
      <p:ext uri="{BB962C8B-B14F-4D97-AF65-F5344CB8AC3E}">
        <p14:creationId xmlns:p14="http://schemas.microsoft.com/office/powerpoint/2010/main" val="299780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4"/>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1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9" y="5804045"/>
            <a:ext cx="5497220" cy="792406"/>
          </a:xfrm>
        </p:spPr>
        <p:txBody>
          <a:bodyPr/>
          <a:lstStyle>
            <a:lvl1pPr marL="0" indent="0" algn="l">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329608"/>
            <a:ext cx="3651249" cy="750488"/>
          </a:xfrm>
          <a:prstGeom prst="rect">
            <a:avLst/>
          </a:prstGeom>
        </p:spPr>
      </p:pic>
    </p:spTree>
    <p:extLst>
      <p:ext uri="{BB962C8B-B14F-4D97-AF65-F5344CB8AC3E}">
        <p14:creationId xmlns:p14="http://schemas.microsoft.com/office/powerpoint/2010/main" val="51741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7" name="TextBox 6"/>
          <p:cNvSpPr txBox="1"/>
          <p:nvPr userDrawn="1"/>
        </p:nvSpPr>
        <p:spPr>
          <a:xfrm>
            <a:off x="7571685" y="6483776"/>
            <a:ext cx="1458266" cy="207749"/>
          </a:xfrm>
          <a:prstGeom prst="rect">
            <a:avLst/>
          </a:prstGeom>
          <a:noFill/>
        </p:spPr>
        <p:txBody>
          <a:bodyPr wrap="square" rtlCol="0">
            <a:spAutoFit/>
          </a:bodyPr>
          <a:lstStyle/>
          <a:p>
            <a:pPr algn="r" defTabSz="342900"/>
            <a:r>
              <a:rPr lang="en-US" sz="750" dirty="0">
                <a:solidFill>
                  <a:srgbClr val="FFFFFF"/>
                </a:solidFill>
                <a:latin typeface="Lucida Sans"/>
                <a:cs typeface="Lucida Sans"/>
              </a:rPr>
              <a:t>PAGE </a:t>
            </a:r>
            <a:fld id="{7C6A728C-FC91-4C42-BBC3-781D2A254A60}" type="slidenum">
              <a:rPr lang="en-US" sz="750">
                <a:solidFill>
                  <a:srgbClr val="FFFFFF"/>
                </a:solidFill>
                <a:latin typeface="Lucida Sans"/>
                <a:cs typeface="Lucida Sans"/>
              </a:rPr>
              <a:pPr algn="r" defTabSz="342900"/>
              <a:t>‹#›</a:t>
            </a:fld>
            <a:r>
              <a:rPr lang="en-US" sz="750" dirty="0">
                <a:solidFill>
                  <a:srgbClr val="FFFFFF"/>
                </a:solidFill>
                <a:latin typeface="Lucida Sans"/>
                <a:cs typeface="Lucida Sans"/>
              </a:rPr>
              <a:t> </a:t>
            </a:r>
          </a:p>
        </p:txBody>
      </p:sp>
      <p:sp>
        <p:nvSpPr>
          <p:cNvPr id="8" name="Title 26"/>
          <p:cNvSpPr>
            <a:spLocks noGrp="1"/>
          </p:cNvSpPr>
          <p:nvPr>
            <p:ph type="title"/>
          </p:nvPr>
        </p:nvSpPr>
        <p:spPr>
          <a:xfrm>
            <a:off x="214315"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4" y="1858449"/>
            <a:ext cx="2444750" cy="539750"/>
          </a:xfrm>
        </p:spPr>
        <p:txBody>
          <a:bodyPr>
            <a:normAutofit/>
          </a:bodyPr>
          <a:lstStyle>
            <a:lvl1pPr marL="0" indent="0" algn="r">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6" y="1858449"/>
            <a:ext cx="1447348" cy="539750"/>
          </a:xfrm>
        </p:spPr>
        <p:txBody>
          <a:bodyPr>
            <a:normAutofit/>
          </a:bodyPr>
          <a:lstStyle>
            <a:lvl1pPr marL="0" indent="0">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Page #</a:t>
            </a:r>
          </a:p>
        </p:txBody>
      </p:sp>
      <p:sp>
        <p:nvSpPr>
          <p:cNvPr id="23" name="Text Placeholder 32"/>
          <p:cNvSpPr>
            <a:spLocks noGrp="1"/>
          </p:cNvSpPr>
          <p:nvPr>
            <p:ph type="body" sz="quarter" idx="12"/>
          </p:nvPr>
        </p:nvSpPr>
        <p:spPr>
          <a:xfrm>
            <a:off x="4624614" y="2400628"/>
            <a:ext cx="2444750" cy="539750"/>
          </a:xfrm>
        </p:spPr>
        <p:txBody>
          <a:bodyPr>
            <a:normAutofit/>
          </a:bodyPr>
          <a:lstStyle>
            <a:lvl1pPr marL="0" indent="0" algn="r">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6" y="2400628"/>
            <a:ext cx="1447348" cy="539750"/>
          </a:xfrm>
        </p:spPr>
        <p:txBody>
          <a:bodyPr>
            <a:normAutofit/>
          </a:bodyPr>
          <a:lstStyle>
            <a:lvl1pPr marL="0" indent="0">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Page #</a:t>
            </a:r>
          </a:p>
        </p:txBody>
      </p:sp>
      <p:sp>
        <p:nvSpPr>
          <p:cNvPr id="25" name="Text Placeholder 32"/>
          <p:cNvSpPr>
            <a:spLocks noGrp="1"/>
          </p:cNvSpPr>
          <p:nvPr>
            <p:ph type="body" sz="quarter" idx="14"/>
          </p:nvPr>
        </p:nvSpPr>
        <p:spPr>
          <a:xfrm>
            <a:off x="4624614" y="2955018"/>
            <a:ext cx="2444750" cy="539750"/>
          </a:xfrm>
        </p:spPr>
        <p:txBody>
          <a:bodyPr>
            <a:normAutofit/>
          </a:bodyPr>
          <a:lstStyle>
            <a:lvl1pPr marL="0" indent="0" algn="r">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6" y="2955018"/>
            <a:ext cx="1447348" cy="539750"/>
          </a:xfrm>
        </p:spPr>
        <p:txBody>
          <a:bodyPr>
            <a:normAutofit/>
          </a:bodyPr>
          <a:lstStyle>
            <a:lvl1pPr marL="0" indent="0">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Page #</a:t>
            </a:r>
          </a:p>
        </p:txBody>
      </p:sp>
      <p:sp>
        <p:nvSpPr>
          <p:cNvPr id="27" name="Text Placeholder 32"/>
          <p:cNvSpPr>
            <a:spLocks noGrp="1"/>
          </p:cNvSpPr>
          <p:nvPr>
            <p:ph type="body" sz="quarter" idx="16"/>
          </p:nvPr>
        </p:nvSpPr>
        <p:spPr>
          <a:xfrm>
            <a:off x="4624614" y="3509408"/>
            <a:ext cx="2444750" cy="539750"/>
          </a:xfrm>
        </p:spPr>
        <p:txBody>
          <a:bodyPr>
            <a:normAutofit/>
          </a:bodyPr>
          <a:lstStyle>
            <a:lvl1pPr marL="0" indent="0" algn="r">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6" y="3509408"/>
            <a:ext cx="1447348" cy="539750"/>
          </a:xfrm>
        </p:spPr>
        <p:txBody>
          <a:bodyPr>
            <a:normAutofit/>
          </a:bodyPr>
          <a:lstStyle>
            <a:lvl1pPr marL="0" indent="0">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Page #</a:t>
            </a:r>
          </a:p>
        </p:txBody>
      </p:sp>
      <p:sp>
        <p:nvSpPr>
          <p:cNvPr id="29" name="Text Placeholder 32"/>
          <p:cNvSpPr>
            <a:spLocks noGrp="1"/>
          </p:cNvSpPr>
          <p:nvPr>
            <p:ph type="body" sz="quarter" idx="18"/>
          </p:nvPr>
        </p:nvSpPr>
        <p:spPr>
          <a:xfrm>
            <a:off x="4624614" y="4063798"/>
            <a:ext cx="2444750" cy="539750"/>
          </a:xfrm>
        </p:spPr>
        <p:txBody>
          <a:bodyPr>
            <a:normAutofit/>
          </a:bodyPr>
          <a:lstStyle>
            <a:lvl1pPr marL="0" indent="0" algn="r">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6" y="4063798"/>
            <a:ext cx="1447348" cy="539750"/>
          </a:xfrm>
        </p:spPr>
        <p:txBody>
          <a:bodyPr>
            <a:normAutofit/>
          </a:bodyPr>
          <a:lstStyle>
            <a:lvl1pPr marL="0" indent="0">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Page #</a:t>
            </a:r>
          </a:p>
        </p:txBody>
      </p:sp>
      <p:sp>
        <p:nvSpPr>
          <p:cNvPr id="31" name="Text Placeholder 32"/>
          <p:cNvSpPr>
            <a:spLocks noGrp="1"/>
          </p:cNvSpPr>
          <p:nvPr>
            <p:ph type="body" sz="quarter" idx="20"/>
          </p:nvPr>
        </p:nvSpPr>
        <p:spPr>
          <a:xfrm>
            <a:off x="4624614" y="4618186"/>
            <a:ext cx="2444750" cy="539750"/>
          </a:xfrm>
        </p:spPr>
        <p:txBody>
          <a:bodyPr>
            <a:normAutofit/>
          </a:bodyPr>
          <a:lstStyle>
            <a:lvl1pPr marL="0" indent="0" algn="r">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6" y="4618186"/>
            <a:ext cx="1447348" cy="539750"/>
          </a:xfrm>
        </p:spPr>
        <p:txBody>
          <a:bodyPr>
            <a:normAutofit/>
          </a:bodyPr>
          <a:lstStyle>
            <a:lvl1pPr marL="0" indent="0">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36" name="Rectangle 35">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Tree>
    <p:extLst>
      <p:ext uri="{BB962C8B-B14F-4D97-AF65-F5344CB8AC3E}">
        <p14:creationId xmlns:p14="http://schemas.microsoft.com/office/powerpoint/2010/main" val="228840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7"/>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latin typeface="Lucida Sans"/>
              <a:cs typeface="Lucida Sans"/>
            </a:endParaRPr>
          </a:p>
        </p:txBody>
      </p:sp>
      <p:sp>
        <p:nvSpPr>
          <p:cNvPr id="27" name="Title 26"/>
          <p:cNvSpPr>
            <a:spLocks noGrp="1"/>
          </p:cNvSpPr>
          <p:nvPr>
            <p:ph type="title"/>
          </p:nvPr>
        </p:nvSpPr>
        <p:spPr>
          <a:xfrm>
            <a:off x="214315"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4" y="2456788"/>
            <a:ext cx="2444750" cy="539750"/>
          </a:xfrm>
        </p:spPr>
        <p:txBody>
          <a:bodyPr>
            <a:normAutofit/>
          </a:bodyPr>
          <a:lstStyle>
            <a:lvl1pPr marL="0" indent="0" algn="r">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6" y="2456788"/>
            <a:ext cx="1447348" cy="539750"/>
          </a:xfrm>
        </p:spPr>
        <p:txBody>
          <a:bodyPr>
            <a:normAutofit/>
          </a:bodyPr>
          <a:lstStyle>
            <a:lvl1pPr marL="0" indent="0">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Page #</a:t>
            </a:r>
          </a:p>
        </p:txBody>
      </p:sp>
      <p:sp>
        <p:nvSpPr>
          <p:cNvPr id="35" name="Text Placeholder 32"/>
          <p:cNvSpPr>
            <a:spLocks noGrp="1"/>
          </p:cNvSpPr>
          <p:nvPr>
            <p:ph type="body" sz="quarter" idx="12"/>
          </p:nvPr>
        </p:nvSpPr>
        <p:spPr>
          <a:xfrm>
            <a:off x="4624614" y="2998967"/>
            <a:ext cx="2444750" cy="539750"/>
          </a:xfrm>
        </p:spPr>
        <p:txBody>
          <a:bodyPr>
            <a:normAutofit/>
          </a:bodyPr>
          <a:lstStyle>
            <a:lvl1pPr marL="0" indent="0" algn="r">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6" y="2998967"/>
            <a:ext cx="1447348" cy="539750"/>
          </a:xfrm>
        </p:spPr>
        <p:txBody>
          <a:bodyPr>
            <a:normAutofit/>
          </a:bodyPr>
          <a:lstStyle>
            <a:lvl1pPr marL="0" indent="0">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Page #</a:t>
            </a:r>
          </a:p>
        </p:txBody>
      </p:sp>
      <p:sp>
        <p:nvSpPr>
          <p:cNvPr id="37" name="Text Placeholder 32"/>
          <p:cNvSpPr>
            <a:spLocks noGrp="1"/>
          </p:cNvSpPr>
          <p:nvPr>
            <p:ph type="body" sz="quarter" idx="14"/>
          </p:nvPr>
        </p:nvSpPr>
        <p:spPr>
          <a:xfrm>
            <a:off x="4624614" y="3553357"/>
            <a:ext cx="2444750" cy="539750"/>
          </a:xfrm>
        </p:spPr>
        <p:txBody>
          <a:bodyPr>
            <a:normAutofit/>
          </a:bodyPr>
          <a:lstStyle>
            <a:lvl1pPr marL="0" indent="0" algn="r">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6" y="3553357"/>
            <a:ext cx="1447348" cy="539750"/>
          </a:xfrm>
        </p:spPr>
        <p:txBody>
          <a:bodyPr>
            <a:normAutofit/>
          </a:bodyPr>
          <a:lstStyle>
            <a:lvl1pPr marL="0" indent="0">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Page #</a:t>
            </a:r>
          </a:p>
        </p:txBody>
      </p:sp>
      <p:sp>
        <p:nvSpPr>
          <p:cNvPr id="39" name="Text Placeholder 32"/>
          <p:cNvSpPr>
            <a:spLocks noGrp="1"/>
          </p:cNvSpPr>
          <p:nvPr>
            <p:ph type="body" sz="quarter" idx="16"/>
          </p:nvPr>
        </p:nvSpPr>
        <p:spPr>
          <a:xfrm>
            <a:off x="4624614" y="4107747"/>
            <a:ext cx="2444750" cy="539750"/>
          </a:xfrm>
        </p:spPr>
        <p:txBody>
          <a:bodyPr>
            <a:normAutofit/>
          </a:bodyPr>
          <a:lstStyle>
            <a:lvl1pPr marL="0" indent="0" algn="r">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6" y="4107747"/>
            <a:ext cx="1447348" cy="539750"/>
          </a:xfrm>
        </p:spPr>
        <p:txBody>
          <a:bodyPr>
            <a:normAutofit/>
          </a:bodyPr>
          <a:lstStyle>
            <a:lvl1pPr marL="0" indent="0">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Page #</a:t>
            </a:r>
          </a:p>
        </p:txBody>
      </p:sp>
      <p:sp>
        <p:nvSpPr>
          <p:cNvPr id="41" name="Text Placeholder 32"/>
          <p:cNvSpPr>
            <a:spLocks noGrp="1"/>
          </p:cNvSpPr>
          <p:nvPr>
            <p:ph type="body" sz="quarter" idx="18"/>
          </p:nvPr>
        </p:nvSpPr>
        <p:spPr>
          <a:xfrm>
            <a:off x="4624614" y="4662137"/>
            <a:ext cx="2444750" cy="539750"/>
          </a:xfrm>
        </p:spPr>
        <p:txBody>
          <a:bodyPr>
            <a:normAutofit/>
          </a:bodyPr>
          <a:lstStyle>
            <a:lvl1pPr marL="0" indent="0" algn="r">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6" y="4662137"/>
            <a:ext cx="1447348" cy="539750"/>
          </a:xfrm>
        </p:spPr>
        <p:txBody>
          <a:bodyPr>
            <a:normAutofit/>
          </a:bodyPr>
          <a:lstStyle>
            <a:lvl1pPr marL="0" indent="0">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Page #</a:t>
            </a:r>
          </a:p>
        </p:txBody>
      </p:sp>
      <p:sp>
        <p:nvSpPr>
          <p:cNvPr id="43" name="Text Placeholder 32"/>
          <p:cNvSpPr>
            <a:spLocks noGrp="1"/>
          </p:cNvSpPr>
          <p:nvPr>
            <p:ph type="body" sz="quarter" idx="20"/>
          </p:nvPr>
        </p:nvSpPr>
        <p:spPr>
          <a:xfrm>
            <a:off x="4624614" y="5216525"/>
            <a:ext cx="2444750" cy="539750"/>
          </a:xfrm>
        </p:spPr>
        <p:txBody>
          <a:bodyPr>
            <a:normAutofit/>
          </a:bodyPr>
          <a:lstStyle>
            <a:lvl1pPr marL="0" indent="0" algn="r">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6" y="5216525"/>
            <a:ext cx="1447348" cy="539750"/>
          </a:xfrm>
        </p:spPr>
        <p:txBody>
          <a:bodyPr>
            <a:normAutofit/>
          </a:bodyPr>
          <a:lstStyle>
            <a:lvl1pPr marL="0" indent="0">
              <a:buNone/>
              <a:defRPr sz="1350">
                <a:solidFill>
                  <a:srgbClr val="23593E"/>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Page #</a:t>
            </a:r>
          </a:p>
        </p:txBody>
      </p:sp>
    </p:spTree>
    <p:extLst>
      <p:ext uri="{BB962C8B-B14F-4D97-AF65-F5344CB8AC3E}">
        <p14:creationId xmlns:p14="http://schemas.microsoft.com/office/powerpoint/2010/main" val="93999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000000"/>
              </a:solidFill>
              <a:latin typeface="Lucida Sans"/>
              <a:cs typeface="Lucida Sans"/>
            </a:endParaRPr>
          </a:p>
        </p:txBody>
      </p:sp>
      <p:sp>
        <p:nvSpPr>
          <p:cNvPr id="13" name="Title 2"/>
          <p:cNvSpPr>
            <a:spLocks noGrp="1"/>
          </p:cNvSpPr>
          <p:nvPr>
            <p:ph type="title"/>
          </p:nvPr>
        </p:nvSpPr>
        <p:spPr>
          <a:xfrm>
            <a:off x="216569" y="2829678"/>
            <a:ext cx="8620552" cy="868362"/>
          </a:xfrm>
          <a:solidFill>
            <a:schemeClr val="bg1">
              <a:alpha val="80000"/>
            </a:schemeClr>
          </a:solidFill>
          <a:ln>
            <a:noFill/>
          </a:ln>
          <a:effectLst/>
        </p:spPr>
        <p:txBody>
          <a:bodyPr>
            <a:normAutofit/>
          </a:bodyPr>
          <a:lstStyle>
            <a:lvl1pPr>
              <a:defRPr sz="24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33148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rgbClr val="000000"/>
              </a:solidFill>
              <a:latin typeface="Lucida Sans"/>
              <a:cs typeface="Lucida Sans"/>
            </a:endParaRPr>
          </a:p>
        </p:txBody>
      </p:sp>
      <p:sp>
        <p:nvSpPr>
          <p:cNvPr id="12" name="Title 2"/>
          <p:cNvSpPr>
            <a:spLocks noGrp="1"/>
          </p:cNvSpPr>
          <p:nvPr>
            <p:ph type="title"/>
          </p:nvPr>
        </p:nvSpPr>
        <p:spPr>
          <a:xfrm>
            <a:off x="216569" y="2829678"/>
            <a:ext cx="8620552" cy="868362"/>
          </a:xfrm>
          <a:solidFill>
            <a:schemeClr val="bg1">
              <a:alpha val="80000"/>
            </a:schemeClr>
          </a:solidFill>
          <a:ln>
            <a:noFill/>
          </a:ln>
          <a:effectLst/>
        </p:spPr>
        <p:txBody>
          <a:bodyPr>
            <a:normAutofit/>
          </a:bodyPr>
          <a:lstStyle>
            <a:lvl1pPr>
              <a:defRPr sz="24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249268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7962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342900" rtl="0" eaLnBrk="1" latinLnBrk="0" hangingPunct="1">
        <a:spcBef>
          <a:spcPct val="0"/>
        </a:spcBef>
        <a:buNone/>
        <a:defRPr sz="2100" kern="1200">
          <a:solidFill>
            <a:schemeClr val="tx1"/>
          </a:solidFill>
          <a:latin typeface="Lucida Sans"/>
          <a:ea typeface="+mj-ea"/>
          <a:cs typeface="Lucida Sans"/>
        </a:defRPr>
      </a:lvl1pPr>
    </p:titleStyle>
    <p:bodyStyle>
      <a:lvl1pPr marL="257175" indent="-257175" algn="l" defTabSz="342900" rtl="0" eaLnBrk="1" latinLnBrk="0" hangingPunct="1">
        <a:spcBef>
          <a:spcPct val="20000"/>
        </a:spcBef>
        <a:buFont typeface="Arial"/>
        <a:buChar char="•"/>
        <a:defRPr sz="1800" kern="1200">
          <a:solidFill>
            <a:schemeClr val="tx1"/>
          </a:solidFill>
          <a:latin typeface="Lucida Sans"/>
          <a:ea typeface="+mn-ea"/>
          <a:cs typeface="Lucida Sans"/>
        </a:defRPr>
      </a:lvl1pPr>
      <a:lvl2pPr marL="557213" indent="-214313" algn="l" defTabSz="342900" rtl="0" eaLnBrk="1" latinLnBrk="0" hangingPunct="1">
        <a:spcBef>
          <a:spcPct val="20000"/>
        </a:spcBef>
        <a:buFont typeface="Arial"/>
        <a:buChar char="–"/>
        <a:defRPr sz="1500" kern="1200">
          <a:solidFill>
            <a:schemeClr val="tx1"/>
          </a:solidFill>
          <a:latin typeface="Lucida Sans"/>
          <a:ea typeface="+mn-ea"/>
          <a:cs typeface="Lucida Sans"/>
        </a:defRPr>
      </a:lvl2pPr>
      <a:lvl3pPr marL="857250" indent="-171450" algn="l" defTabSz="342900" rtl="0" eaLnBrk="1" latinLnBrk="0" hangingPunct="1">
        <a:spcBef>
          <a:spcPct val="20000"/>
        </a:spcBef>
        <a:buFont typeface="Arial"/>
        <a:buChar char="•"/>
        <a:defRPr sz="1350" kern="1200">
          <a:solidFill>
            <a:schemeClr val="tx1"/>
          </a:solidFill>
          <a:latin typeface="Lucida Sans"/>
          <a:ea typeface="+mn-ea"/>
          <a:cs typeface="Lucida Sans"/>
        </a:defRPr>
      </a:lvl3pPr>
      <a:lvl4pPr marL="1200150" indent="-171450" algn="l" defTabSz="342900" rtl="0" eaLnBrk="1" latinLnBrk="0" hangingPunct="1">
        <a:spcBef>
          <a:spcPct val="20000"/>
        </a:spcBef>
        <a:buFont typeface="Arial"/>
        <a:buChar char="–"/>
        <a:defRPr sz="1200" kern="1200">
          <a:solidFill>
            <a:schemeClr val="tx1"/>
          </a:solidFill>
          <a:latin typeface="Lucida Sans"/>
          <a:ea typeface="+mn-ea"/>
          <a:cs typeface="Lucida Sans"/>
        </a:defRPr>
      </a:lvl4pPr>
      <a:lvl5pPr marL="1543050" indent="-171450" algn="l" defTabSz="342900" rtl="0" eaLnBrk="1" latinLnBrk="0" hangingPunct="1">
        <a:spcBef>
          <a:spcPct val="20000"/>
        </a:spcBef>
        <a:buFont typeface="Arial"/>
        <a:buChar char="»"/>
        <a:defRPr sz="1200" kern="1200">
          <a:solidFill>
            <a:schemeClr val="tx1"/>
          </a:solidFill>
          <a:latin typeface="Lucida Sans"/>
          <a:ea typeface="+mn-ea"/>
          <a:cs typeface="Lucida 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T2rtj2lGdRg"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T2rtj2lGdRg"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hyperlink" Target="http://achievethecore.org/page/827/mini-assessment-for-basic-archaeology-what-s-a-dig-and-what-s-a-midden-by-david-white-detail-pg"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achievethecore.org/page/1025/mini-assessment-for-yang-the-eldest-by-lensey-namioka-and-out-of-the-dust-by-karen-hesse-detail-pg" TargetMode="External"/><Relationship Id="rId2" Type="http://schemas.openxmlformats.org/officeDocument/2006/relationships/hyperlink" Target="http://achievethecore.org/page/884/mini-assessment-for-walk-two-moons-by-sharon-creech-detail-pg"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s://kids.usa.gov/watch-videos/jobs/archeologist/index.shtml"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s://kids.usa.gov/watch-videos/jobs/archeologist/index.shtml" TargetMode="External"/><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hyperlink" Target="https://kids.usa.gov/watch-videos/jobs/archeologist/index.shtml"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s://kids.usa.gov/watch-videos/jobs/archeologist/index.shtml" TargetMode="Externa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https://kids.usa.gov/watch-videos/jobs/archeologist/index.shtml" TargetMode="External"/><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078" y="4634665"/>
            <a:ext cx="184731" cy="300082"/>
          </a:xfrm>
          <a:prstGeom prst="rect">
            <a:avLst/>
          </a:prstGeom>
          <a:noFill/>
        </p:spPr>
        <p:txBody>
          <a:bodyPr wrap="none" rtlCol="0">
            <a:spAutoFit/>
          </a:bodyPr>
          <a:lstStyle/>
          <a:p>
            <a:pPr defTabSz="342900"/>
            <a:endParaRPr lang="en-US" sz="1350" dirty="0">
              <a:solidFill>
                <a:srgbClr val="000000"/>
              </a:solidFill>
            </a:endParaRPr>
          </a:p>
        </p:txBody>
      </p:sp>
      <p:sp>
        <p:nvSpPr>
          <p:cNvPr id="14" name="Title 13"/>
          <p:cNvSpPr>
            <a:spLocks noGrp="1"/>
          </p:cNvSpPr>
          <p:nvPr>
            <p:ph type="ctrTitle"/>
          </p:nvPr>
        </p:nvSpPr>
        <p:spPr/>
        <p:txBody>
          <a:bodyPr>
            <a:normAutofit/>
          </a:bodyPr>
          <a:lstStyle/>
          <a:p>
            <a:r>
              <a:rPr lang="en-US" sz="3200" dirty="0"/>
              <a:t>Grade 4: Common Core State Standards Alignment Guidance</a:t>
            </a:r>
          </a:p>
        </p:txBody>
      </p:sp>
      <p:sp>
        <p:nvSpPr>
          <p:cNvPr id="15" name="Subtitle 14"/>
          <p:cNvSpPr>
            <a:spLocks noGrp="1"/>
          </p:cNvSpPr>
          <p:nvPr>
            <p:ph type="subTitle" idx="1"/>
          </p:nvPr>
        </p:nvSpPr>
        <p:spPr/>
        <p:txBody>
          <a:bodyPr>
            <a:noAutofit/>
          </a:bodyPr>
          <a:lstStyle/>
          <a:p>
            <a:r>
              <a:rPr lang="en-US" sz="2400" dirty="0"/>
              <a:t>Reading for Literature and Reading for Informational Texts Standards</a:t>
            </a:r>
          </a:p>
        </p:txBody>
      </p:sp>
    </p:spTree>
    <p:extLst>
      <p:ext uri="{BB962C8B-B14F-4D97-AF65-F5344CB8AC3E}">
        <p14:creationId xmlns:p14="http://schemas.microsoft.com/office/powerpoint/2010/main" val="19250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83824"/>
          </a:xfrm>
        </p:spPr>
        <p:txBody>
          <a:bodyPr>
            <a:noAutofit/>
          </a:bodyPr>
          <a:lstStyle/>
          <a:p>
            <a:r>
              <a:rPr lang="en-US" sz="2400" b="1" dirty="0"/>
              <a:t>Which central idea from the text should be referenced when creating a complete summary of the excerpt from </a:t>
            </a:r>
            <a:r>
              <a:rPr lang="en-US" sz="2400" b="1" i="1" dirty="0"/>
              <a:t>Walk Two Moons</a:t>
            </a:r>
            <a:r>
              <a:rPr lang="en-US" sz="2400" b="1" dirty="0"/>
              <a:t>? </a:t>
            </a:r>
          </a:p>
        </p:txBody>
      </p:sp>
      <p:sp>
        <p:nvSpPr>
          <p:cNvPr id="6" name="Content Placeholder 5"/>
          <p:cNvSpPr>
            <a:spLocks noGrp="1"/>
          </p:cNvSpPr>
          <p:nvPr>
            <p:ph idx="1"/>
          </p:nvPr>
        </p:nvSpPr>
        <p:spPr>
          <a:xfrm>
            <a:off x="457200" y="2057401"/>
            <a:ext cx="8229600" cy="3006968"/>
          </a:xfrm>
        </p:spPr>
        <p:txBody>
          <a:bodyPr>
            <a:normAutofit/>
          </a:bodyPr>
          <a:lstStyle/>
          <a:p>
            <a:pPr marL="342900" indent="-342900">
              <a:buFont typeface="+mj-lt"/>
              <a:buAutoNum type="alphaUcPeriod"/>
            </a:pPr>
            <a:r>
              <a:rPr lang="en-US" sz="2400" dirty="0"/>
              <a:t>“‘I’ve waited my whole entire life to see Old Faithful.’”</a:t>
            </a:r>
          </a:p>
          <a:p>
            <a:pPr marL="342900" indent="-342900">
              <a:buFont typeface="+mj-lt"/>
              <a:buAutoNum type="alphaUcPeriod"/>
            </a:pPr>
            <a:r>
              <a:rPr lang="en-US" sz="2400" dirty="0"/>
              <a:t>“I was afraid Gram was going to be disappointed because it didn’t look like much at first.” </a:t>
            </a:r>
          </a:p>
          <a:p>
            <a:pPr marL="342900" indent="-342900">
              <a:buFont typeface="+mj-lt"/>
              <a:buAutoNum type="alphaUcPeriod"/>
            </a:pPr>
            <a:r>
              <a:rPr lang="en-US" sz="2400" dirty="0"/>
              <a:t>“Everyone stared at the hole.”</a:t>
            </a:r>
          </a:p>
          <a:p>
            <a:pPr marL="342900" indent="-342900">
              <a:buFont typeface="+mj-lt"/>
              <a:buAutoNum type="alphaUcPeriod"/>
            </a:pPr>
            <a:r>
              <a:rPr lang="en-US" sz="2400" dirty="0"/>
              <a:t>“‘Gol-dang—” Gramps said. “What’s the matter?’”</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Rectangle 4"/>
          <p:cNvSpPr/>
          <p:nvPr/>
        </p:nvSpPr>
        <p:spPr>
          <a:xfrm>
            <a:off x="2615528" y="5943426"/>
            <a:ext cx="3946850" cy="307777"/>
          </a:xfrm>
          <a:prstGeom prst="rect">
            <a:avLst/>
          </a:prstGeom>
        </p:spPr>
        <p:txBody>
          <a:bodyPr wrap="none">
            <a:spAutoFit/>
          </a:bodyPr>
          <a:lstStyle/>
          <a:p>
            <a:r>
              <a:rPr lang="en-US" sz="1400" dirty="0"/>
              <a:t>Associated text: </a:t>
            </a:r>
            <a:r>
              <a:rPr lang="en-US" sz="1400" i="1" dirty="0"/>
              <a:t>Walk Two Moons </a:t>
            </a:r>
            <a:r>
              <a:rPr lang="en-US" sz="1400" dirty="0"/>
              <a:t>by Sharon Creech</a:t>
            </a:r>
          </a:p>
        </p:txBody>
      </p:sp>
    </p:spTree>
    <p:extLst>
      <p:ext uri="{BB962C8B-B14F-4D97-AF65-F5344CB8AC3E}">
        <p14:creationId xmlns:p14="http://schemas.microsoft.com/office/powerpoint/2010/main" val="54909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CCSS.ELA-Literacy.RL.4.3</a:t>
            </a:r>
          </a:p>
        </p:txBody>
      </p:sp>
      <p:sp>
        <p:nvSpPr>
          <p:cNvPr id="3" name="Content Placeholder 2"/>
          <p:cNvSpPr>
            <a:spLocks noGrp="1"/>
          </p:cNvSpPr>
          <p:nvPr>
            <p:ph idx="1"/>
          </p:nvPr>
        </p:nvSpPr>
        <p:spPr>
          <a:xfrm>
            <a:off x="457200" y="1600202"/>
            <a:ext cx="8229600" cy="4202721"/>
          </a:xfrm>
        </p:spPr>
        <p:txBody>
          <a:bodyPr>
            <a:normAutofit/>
          </a:bodyPr>
          <a:lstStyle/>
          <a:p>
            <a:pPr marL="0" indent="0">
              <a:buNone/>
            </a:pPr>
            <a:r>
              <a:rPr lang="en-US" sz="2400" dirty="0">
                <a:solidFill>
                  <a:schemeClr val="accent2"/>
                </a:solidFill>
              </a:rPr>
              <a:t>Describe </a:t>
            </a:r>
            <a:r>
              <a:rPr lang="en-US" sz="2400" dirty="0">
                <a:solidFill>
                  <a:schemeClr val="tx2"/>
                </a:solidFill>
              </a:rPr>
              <a:t>in depth a character, setting, or event in a story or drama, drawing on specific details in the text (e.g., a character’s thoughts, words, or actions). </a:t>
            </a:r>
          </a:p>
        </p:txBody>
      </p:sp>
    </p:spTree>
    <p:extLst>
      <p:ext uri="{BB962C8B-B14F-4D97-AF65-F5344CB8AC3E}">
        <p14:creationId xmlns:p14="http://schemas.microsoft.com/office/powerpoint/2010/main" val="313963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107" y="412611"/>
            <a:ext cx="8229600" cy="5319973"/>
          </a:xfrm>
        </p:spPr>
        <p:txBody>
          <a:bodyPr>
            <a:normAutofit/>
          </a:bodyPr>
          <a:lstStyle/>
          <a:p>
            <a:pPr marL="0" indent="0">
              <a:buNone/>
            </a:pPr>
            <a:r>
              <a:rPr lang="en-US" sz="2200" b="1" dirty="0">
                <a:solidFill>
                  <a:schemeClr val="tx2"/>
                </a:solidFill>
              </a:rPr>
              <a:t>Click on the sentence in paragraph 19 that the author uses to show what Gram thinks about Old Faithful.</a:t>
            </a:r>
          </a:p>
          <a:p>
            <a:pPr marL="0" indent="0">
              <a:buNone/>
            </a:pPr>
            <a:endParaRPr lang="en-US" sz="2200" b="1" dirty="0">
              <a:solidFill>
                <a:schemeClr val="tx2"/>
              </a:solidFill>
            </a:endParaRPr>
          </a:p>
          <a:p>
            <a:pPr marL="0" indent="0">
              <a:buNone/>
            </a:pPr>
            <a:r>
              <a:rPr lang="en-US" sz="2200" i="1" dirty="0">
                <a:solidFill>
                  <a:schemeClr val="tx2"/>
                </a:solidFill>
              </a:rPr>
              <a:t>Paragraph 19 provided below for reference: </a:t>
            </a:r>
          </a:p>
          <a:p>
            <a:pPr marL="0" indent="0">
              <a:buNone/>
            </a:pPr>
            <a:endParaRPr lang="en-US" sz="2200" b="1" dirty="0">
              <a:solidFill>
                <a:schemeClr val="tx2"/>
              </a:solidFill>
            </a:endParaRPr>
          </a:p>
          <a:p>
            <a:pPr marL="0" indent="0">
              <a:buNone/>
            </a:pPr>
            <a:r>
              <a:rPr lang="en-US" sz="2200" dirty="0">
                <a:solidFill>
                  <a:schemeClr val="tx2"/>
                </a:solidFill>
              </a:rPr>
              <a:t>More steam, boiling and hissing, and a huge jing-bang spray of water surged out, climbing and climbing, and then more and more, until it looked like a whole river of water was shooting straight up into the air. “It looks like an upsidey-down waterfall!” Gram said. All the while there was a walloping hissing, and I could have sworn the ground rumbled and trembled underneath us. The warm mist blew toward us and people started backing away.</a:t>
            </a:r>
          </a:p>
          <a:p>
            <a:pPr marL="0" indent="0">
              <a:buNone/>
            </a:pPr>
            <a:endParaRPr lang="en-US" b="1" dirty="0"/>
          </a:p>
          <a:p>
            <a:pPr marL="342900" indent="-342900">
              <a:buAutoNum type="alphaUcPeriod"/>
            </a:pPr>
            <a:endParaRPr lang="en-US" b="1" dirty="0"/>
          </a:p>
          <a:p>
            <a:pPr marL="0" indent="0">
              <a:buNone/>
            </a:pPr>
            <a:endParaRPr lang="en-US" dirty="0"/>
          </a:p>
        </p:txBody>
      </p:sp>
      <p:sp>
        <p:nvSpPr>
          <p:cNvPr id="4" name="Rectangle 3"/>
          <p:cNvSpPr/>
          <p:nvPr/>
        </p:nvSpPr>
        <p:spPr>
          <a:xfrm>
            <a:off x="2475482" y="5996181"/>
            <a:ext cx="3946850" cy="307777"/>
          </a:xfrm>
          <a:prstGeom prst="rect">
            <a:avLst/>
          </a:prstGeom>
        </p:spPr>
        <p:txBody>
          <a:bodyPr wrap="none">
            <a:spAutoFit/>
          </a:bodyPr>
          <a:lstStyle/>
          <a:p>
            <a:r>
              <a:rPr lang="en-US" sz="1400" dirty="0"/>
              <a:t>Associated text: </a:t>
            </a:r>
            <a:r>
              <a:rPr lang="en-US" sz="1400" i="1" dirty="0"/>
              <a:t>Walk Two Moons </a:t>
            </a:r>
            <a:r>
              <a:rPr lang="en-US" sz="1400" dirty="0"/>
              <a:t>by Sharon Creech</a:t>
            </a:r>
          </a:p>
        </p:txBody>
      </p:sp>
    </p:spTree>
    <p:extLst>
      <p:ext uri="{BB962C8B-B14F-4D97-AF65-F5344CB8AC3E}">
        <p14:creationId xmlns:p14="http://schemas.microsoft.com/office/powerpoint/2010/main" val="29604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939" y="381209"/>
            <a:ext cx="8229600" cy="2907113"/>
          </a:xfrm>
        </p:spPr>
        <p:txBody>
          <a:bodyPr>
            <a:normAutofit/>
          </a:bodyPr>
          <a:lstStyle/>
          <a:p>
            <a:pPr marL="0" indent="0">
              <a:buNone/>
            </a:pPr>
            <a:r>
              <a:rPr lang="en-US" sz="2400" b="1" dirty="0">
                <a:solidFill>
                  <a:schemeClr val="tx2"/>
                </a:solidFill>
              </a:rPr>
              <a:t>When the family first arrives at Old Faithful, Sal says, “I was afraid Gram was going to be disappointed because it didn’t look like much at first.” Circle </a:t>
            </a:r>
            <a:r>
              <a:rPr lang="en-US" sz="2400" b="1" u="sng" dirty="0">
                <a:solidFill>
                  <a:schemeClr val="tx2"/>
                </a:solidFill>
              </a:rPr>
              <a:t>three</a:t>
            </a:r>
            <a:r>
              <a:rPr lang="en-US" sz="2400" b="1" dirty="0">
                <a:solidFill>
                  <a:schemeClr val="tx2"/>
                </a:solidFill>
              </a:rPr>
              <a:t> paragraphs that show that Gram was not disappointed in Old Faithful. </a:t>
            </a:r>
            <a:endParaRPr lang="en-US" sz="2400" dirty="0">
              <a:solidFill>
                <a:schemeClr val="tx2"/>
              </a:solidFill>
            </a:endParaRPr>
          </a:p>
          <a:p>
            <a:pPr marL="0" indent="0">
              <a:buNone/>
            </a:pPr>
            <a:r>
              <a:rPr lang="en-US" b="1" dirty="0"/>
              <a:t> </a:t>
            </a:r>
            <a:endParaRPr lang="en-US" dirty="0"/>
          </a:p>
          <a:p>
            <a:pPr marL="0" indent="0">
              <a:buNone/>
            </a:pPr>
            <a:endParaRPr lang="en-US" dirty="0"/>
          </a:p>
          <a:p>
            <a:pPr marL="0" indent="0">
              <a:buNone/>
            </a:pPr>
            <a:endParaRPr lang="en-US" dirty="0"/>
          </a:p>
          <a:p>
            <a:pPr marL="0" indent="0">
              <a:buNone/>
            </a:pPr>
            <a:endParaRPr lang="en-US" dirty="0"/>
          </a:p>
        </p:txBody>
      </p:sp>
      <p:sp>
        <p:nvSpPr>
          <p:cNvPr id="4" name="Rectangle 3"/>
          <p:cNvSpPr/>
          <p:nvPr/>
        </p:nvSpPr>
        <p:spPr>
          <a:xfrm>
            <a:off x="2597943" y="6013765"/>
            <a:ext cx="3946850" cy="307777"/>
          </a:xfrm>
          <a:prstGeom prst="rect">
            <a:avLst/>
          </a:prstGeom>
        </p:spPr>
        <p:txBody>
          <a:bodyPr wrap="none">
            <a:spAutoFit/>
          </a:bodyPr>
          <a:lstStyle/>
          <a:p>
            <a:r>
              <a:rPr lang="en-US" sz="1400" dirty="0"/>
              <a:t>Associated text: </a:t>
            </a:r>
            <a:r>
              <a:rPr lang="en-US" sz="1400" i="1" dirty="0"/>
              <a:t>Walk Two Moons </a:t>
            </a:r>
            <a:r>
              <a:rPr lang="en-US" sz="1400" dirty="0"/>
              <a:t>by Sharon Creech</a:t>
            </a:r>
          </a:p>
        </p:txBody>
      </p:sp>
    </p:spTree>
    <p:extLst>
      <p:ext uri="{BB962C8B-B14F-4D97-AF65-F5344CB8AC3E}">
        <p14:creationId xmlns:p14="http://schemas.microsoft.com/office/powerpoint/2010/main" val="3774432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CCSS.ELA-Literacy.RL.4.4</a:t>
            </a:r>
          </a:p>
        </p:txBody>
      </p:sp>
      <p:sp>
        <p:nvSpPr>
          <p:cNvPr id="3" name="Content Placeholder 2"/>
          <p:cNvSpPr>
            <a:spLocks noGrp="1"/>
          </p:cNvSpPr>
          <p:nvPr>
            <p:ph idx="1"/>
          </p:nvPr>
        </p:nvSpPr>
        <p:spPr/>
        <p:txBody>
          <a:bodyPr/>
          <a:lstStyle/>
          <a:p>
            <a:pPr marL="0" indent="0">
              <a:buNone/>
            </a:pPr>
            <a:r>
              <a:rPr lang="en-US" sz="2400" dirty="0">
                <a:solidFill>
                  <a:schemeClr val="accent2"/>
                </a:solidFill>
              </a:rPr>
              <a:t>Determine</a:t>
            </a:r>
            <a:r>
              <a:rPr lang="en-US" sz="2400" dirty="0">
                <a:solidFill>
                  <a:schemeClr val="tx1"/>
                </a:solidFill>
              </a:rPr>
              <a:t> the meaning of words and phrases as they are used in a text, including those that allude to significant characters found in mythology (e.g., Herculean). </a:t>
            </a:r>
          </a:p>
          <a:p>
            <a:pPr marL="0" indent="0">
              <a:buNone/>
            </a:pPr>
            <a:endParaRPr lang="en-US" dirty="0"/>
          </a:p>
        </p:txBody>
      </p:sp>
    </p:spTree>
    <p:extLst>
      <p:ext uri="{BB962C8B-B14F-4D97-AF65-F5344CB8AC3E}">
        <p14:creationId xmlns:p14="http://schemas.microsoft.com/office/powerpoint/2010/main" val="325703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5124"/>
            <a:ext cx="8229600" cy="4325814"/>
          </a:xfrm>
        </p:spPr>
        <p:txBody>
          <a:bodyPr>
            <a:normAutofit/>
          </a:bodyPr>
          <a:lstStyle/>
          <a:p>
            <a:pPr marL="0" indent="0">
              <a:buNone/>
            </a:pPr>
            <a:r>
              <a:rPr lang="en-US" sz="2400" b="1" dirty="0"/>
              <a:t>Which </a:t>
            </a:r>
            <a:r>
              <a:rPr lang="en-US" sz="2400" b="1" u="sng" dirty="0"/>
              <a:t>two</a:t>
            </a:r>
            <a:r>
              <a:rPr lang="en-US" sz="2400" b="1" dirty="0"/>
              <a:t> words for the text are nonsense words rather than real words?</a:t>
            </a:r>
            <a:endParaRPr lang="en-US" sz="2400" dirty="0"/>
          </a:p>
          <a:p>
            <a:pPr marL="342900" indent="-342900">
              <a:buAutoNum type="alphaUcPeriod"/>
            </a:pPr>
            <a:r>
              <a:rPr lang="en-US" sz="2400" dirty="0"/>
              <a:t>Scrabbly</a:t>
            </a:r>
          </a:p>
          <a:p>
            <a:pPr marL="342900" indent="-342900">
              <a:buAutoNum type="alphaUcPeriod"/>
            </a:pPr>
            <a:r>
              <a:rPr lang="en-US" sz="2400" dirty="0"/>
              <a:t>Ma’am</a:t>
            </a:r>
          </a:p>
          <a:p>
            <a:pPr marL="342900" indent="-342900">
              <a:buAutoNum type="alphaUcPeriod"/>
            </a:pPr>
            <a:r>
              <a:rPr lang="en-US" sz="2400" dirty="0"/>
              <a:t>Gol-dang</a:t>
            </a:r>
          </a:p>
          <a:p>
            <a:pPr marL="342900" indent="-342900">
              <a:buAutoNum type="alphaUcPeriod"/>
            </a:pPr>
            <a:r>
              <a:rPr lang="en-US" sz="2400" dirty="0"/>
              <a:t>smooching</a:t>
            </a:r>
          </a:p>
          <a:p>
            <a:pPr marL="342900" indent="-342900">
              <a:buAutoNum type="alphaUcPeriod"/>
            </a:pPr>
            <a:r>
              <a:rPr lang="en-US" sz="2400" dirty="0"/>
              <a:t>Jing-bang</a:t>
            </a:r>
          </a:p>
          <a:p>
            <a:pPr marL="342900" indent="-342900">
              <a:buAutoNum type="alphaUcPeriod"/>
            </a:pPr>
            <a:r>
              <a:rPr lang="en-US" sz="2400" dirty="0"/>
              <a:t>Hissing</a:t>
            </a:r>
          </a:p>
          <a:p>
            <a:pPr marL="342900" indent="-342900">
              <a:buAutoNum type="alphaUcPeriod"/>
            </a:pPr>
            <a:endParaRPr lang="en-US" dirty="0"/>
          </a:p>
          <a:p>
            <a:pPr marL="0" indent="0">
              <a:buNone/>
            </a:pPr>
            <a:endParaRPr lang="en-US" sz="1050" dirty="0"/>
          </a:p>
          <a:p>
            <a:pPr marL="0" indent="0">
              <a:buNone/>
            </a:pPr>
            <a:endParaRPr lang="en-US" dirty="0"/>
          </a:p>
        </p:txBody>
      </p:sp>
      <p:sp>
        <p:nvSpPr>
          <p:cNvPr id="4" name="Rectangle 3"/>
          <p:cNvSpPr/>
          <p:nvPr/>
        </p:nvSpPr>
        <p:spPr>
          <a:xfrm>
            <a:off x="2598575" y="5996180"/>
            <a:ext cx="3946850" cy="307777"/>
          </a:xfrm>
          <a:prstGeom prst="rect">
            <a:avLst/>
          </a:prstGeom>
        </p:spPr>
        <p:txBody>
          <a:bodyPr wrap="none">
            <a:spAutoFit/>
          </a:bodyPr>
          <a:lstStyle/>
          <a:p>
            <a:r>
              <a:rPr lang="en-US" sz="1400" dirty="0"/>
              <a:t>Associated text: </a:t>
            </a:r>
            <a:r>
              <a:rPr lang="en-US" sz="1400" i="1" dirty="0"/>
              <a:t>Walk Two Moons </a:t>
            </a:r>
            <a:r>
              <a:rPr lang="en-US" sz="1400" dirty="0"/>
              <a:t>by Sharon Creech</a:t>
            </a:r>
          </a:p>
        </p:txBody>
      </p:sp>
    </p:spTree>
    <p:extLst>
      <p:ext uri="{BB962C8B-B14F-4D97-AF65-F5344CB8AC3E}">
        <p14:creationId xmlns:p14="http://schemas.microsoft.com/office/powerpoint/2010/main" val="3805260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4108"/>
            <a:ext cx="8229600" cy="5749995"/>
          </a:xfrm>
        </p:spPr>
        <p:txBody>
          <a:bodyPr>
            <a:normAutofit fontScale="92500" lnSpcReduction="20000"/>
          </a:bodyPr>
          <a:lstStyle/>
          <a:p>
            <a:pPr marL="0" indent="0">
              <a:buNone/>
            </a:pPr>
            <a:r>
              <a:rPr lang="en-US" sz="2200" b="1" dirty="0"/>
              <a:t>The following question has two parts. Answer Part A and then answer Part B.</a:t>
            </a:r>
            <a:endParaRPr lang="en-US" sz="2200" dirty="0"/>
          </a:p>
          <a:p>
            <a:pPr marL="0" indent="0">
              <a:buNone/>
            </a:pPr>
            <a:r>
              <a:rPr lang="en-US" sz="2200" b="1" dirty="0"/>
              <a:t> </a:t>
            </a:r>
            <a:endParaRPr lang="en-US" sz="2200" dirty="0"/>
          </a:p>
          <a:p>
            <a:pPr marL="0" indent="0">
              <a:buNone/>
            </a:pPr>
            <a:r>
              <a:rPr lang="en-US" sz="2200" b="1" dirty="0"/>
              <a:t>Part A: In paragraph 19, what does the phrase </a:t>
            </a:r>
            <a:r>
              <a:rPr lang="en-US" sz="2200" b="1" i="1" dirty="0"/>
              <a:t>surged out </a:t>
            </a:r>
            <a:r>
              <a:rPr lang="en-US" sz="2200" b="1" dirty="0"/>
              <a:t>mean?</a:t>
            </a:r>
            <a:endParaRPr lang="en-US" sz="2200" dirty="0"/>
          </a:p>
          <a:p>
            <a:pPr marL="342900" indent="-342900">
              <a:buFont typeface="+mj-lt"/>
              <a:buAutoNum type="alphaUcPeriod"/>
            </a:pPr>
            <a:r>
              <a:rPr lang="en-US" sz="2200" dirty="0"/>
              <a:t>suddenly rose higher </a:t>
            </a:r>
          </a:p>
          <a:p>
            <a:pPr marL="342900" indent="-342900">
              <a:buFont typeface="+mj-lt"/>
              <a:buAutoNum type="alphaUcPeriod"/>
            </a:pPr>
            <a:r>
              <a:rPr lang="en-US" sz="2200" dirty="0"/>
              <a:t>increased in width</a:t>
            </a:r>
          </a:p>
          <a:p>
            <a:pPr marL="342900" indent="-342900">
              <a:buFont typeface="+mj-lt"/>
              <a:buAutoNum type="alphaUcPeriod"/>
            </a:pPr>
            <a:r>
              <a:rPr lang="en-US" sz="2200" dirty="0"/>
              <a:t>rapidly got hot </a:t>
            </a:r>
          </a:p>
          <a:p>
            <a:pPr marL="342900" indent="-342900">
              <a:buFont typeface="+mj-lt"/>
              <a:buAutoNum type="alphaUcPeriod"/>
            </a:pPr>
            <a:r>
              <a:rPr lang="en-US" sz="2200" dirty="0"/>
              <a:t>grew much louder </a:t>
            </a:r>
          </a:p>
          <a:p>
            <a:pPr marL="0" indent="0">
              <a:buNone/>
            </a:pPr>
            <a:r>
              <a:rPr lang="en-US" sz="2200" dirty="0"/>
              <a:t> </a:t>
            </a:r>
          </a:p>
          <a:p>
            <a:pPr marL="0" indent="0">
              <a:buNone/>
            </a:pPr>
            <a:r>
              <a:rPr lang="en-US" sz="2200" b="1" dirty="0"/>
              <a:t>Part B: Which </a:t>
            </a:r>
            <a:r>
              <a:rPr lang="en-US" sz="2200" b="1" u="sng" dirty="0"/>
              <a:t>two</a:t>
            </a:r>
            <a:r>
              <a:rPr lang="en-US" sz="2200" b="1" dirty="0"/>
              <a:t> phrases from paragraph 19 </a:t>
            </a:r>
            <a:r>
              <a:rPr lang="en-US" sz="2200" b="1" u="sng" dirty="0"/>
              <a:t>best</a:t>
            </a:r>
            <a:r>
              <a:rPr lang="en-US" sz="2200" b="1" dirty="0"/>
              <a:t> help the reader to know the meaning of </a:t>
            </a:r>
            <a:r>
              <a:rPr lang="en-US" sz="2200" b="1" i="1" dirty="0"/>
              <a:t>surged out</a:t>
            </a:r>
            <a:r>
              <a:rPr lang="en-US" sz="2200" b="1" dirty="0"/>
              <a:t>? </a:t>
            </a:r>
            <a:endParaRPr lang="en-US" sz="2200" dirty="0"/>
          </a:p>
          <a:p>
            <a:pPr marL="342900" indent="-342900">
              <a:buFont typeface="+mj-lt"/>
              <a:buAutoNum type="alphaUcPeriod"/>
            </a:pPr>
            <a:r>
              <a:rPr lang="en-US" sz="2200" dirty="0"/>
              <a:t>“more steam”</a:t>
            </a:r>
          </a:p>
          <a:p>
            <a:pPr marL="342900" indent="-342900">
              <a:buFont typeface="+mj-lt"/>
              <a:buAutoNum type="alphaUcPeriod"/>
            </a:pPr>
            <a:r>
              <a:rPr lang="en-US" sz="2200" dirty="0"/>
              <a:t>“boiling and hissing”</a:t>
            </a:r>
          </a:p>
          <a:p>
            <a:pPr marL="342900" indent="-342900">
              <a:buFont typeface="+mj-lt"/>
              <a:buAutoNum type="alphaUcPeriod"/>
            </a:pPr>
            <a:r>
              <a:rPr lang="en-US" sz="2200" dirty="0"/>
              <a:t>“climbing and climbing”</a:t>
            </a:r>
          </a:p>
          <a:p>
            <a:pPr marL="342900" indent="-342900">
              <a:buFont typeface="+mj-lt"/>
              <a:buAutoNum type="alphaUcPeriod"/>
            </a:pPr>
            <a:r>
              <a:rPr lang="en-US" sz="2200" dirty="0"/>
              <a:t>“whole river of water”</a:t>
            </a:r>
          </a:p>
          <a:p>
            <a:pPr marL="342900" indent="-342900">
              <a:buFont typeface="+mj-lt"/>
              <a:buAutoNum type="alphaUcPeriod"/>
            </a:pPr>
            <a:r>
              <a:rPr lang="en-US" sz="2200" dirty="0"/>
              <a:t>“straight up into the air”</a:t>
            </a:r>
          </a:p>
          <a:p>
            <a:pPr marL="342900" indent="-342900">
              <a:buFont typeface="+mj-lt"/>
              <a:buAutoNum type="alphaUcPeriod"/>
            </a:pPr>
            <a:r>
              <a:rPr lang="en-US" sz="2200" dirty="0"/>
              <a:t>“three feet high”</a:t>
            </a:r>
          </a:p>
          <a:p>
            <a:pPr marL="0" indent="0">
              <a:buNone/>
            </a:pPr>
            <a:endParaRPr lang="en-US" sz="1200" dirty="0"/>
          </a:p>
        </p:txBody>
      </p:sp>
      <p:sp>
        <p:nvSpPr>
          <p:cNvPr id="4" name="Rectangle 3"/>
          <p:cNvSpPr/>
          <p:nvPr/>
        </p:nvSpPr>
        <p:spPr>
          <a:xfrm>
            <a:off x="2726901" y="6084103"/>
            <a:ext cx="3946850" cy="307777"/>
          </a:xfrm>
          <a:prstGeom prst="rect">
            <a:avLst/>
          </a:prstGeom>
        </p:spPr>
        <p:txBody>
          <a:bodyPr wrap="none">
            <a:spAutoFit/>
          </a:bodyPr>
          <a:lstStyle/>
          <a:p>
            <a:r>
              <a:rPr lang="en-US" sz="1400" dirty="0"/>
              <a:t>Associated text: </a:t>
            </a:r>
            <a:r>
              <a:rPr lang="en-US" sz="1400" i="1" dirty="0"/>
              <a:t>Walk Two Moons </a:t>
            </a:r>
            <a:r>
              <a:rPr lang="en-US" sz="1400" dirty="0"/>
              <a:t>by Sharon Creech</a:t>
            </a:r>
          </a:p>
        </p:txBody>
      </p:sp>
    </p:spTree>
    <p:extLst>
      <p:ext uri="{BB962C8B-B14F-4D97-AF65-F5344CB8AC3E}">
        <p14:creationId xmlns:p14="http://schemas.microsoft.com/office/powerpoint/2010/main" val="1053559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574149"/>
          </a:xfrm>
        </p:spPr>
        <p:txBody>
          <a:bodyPr>
            <a:normAutofit/>
          </a:bodyPr>
          <a:lstStyle/>
          <a:p>
            <a:pPr marL="0" indent="0">
              <a:buNone/>
            </a:pPr>
            <a:r>
              <a:rPr lang="en-US" sz="2400" b="1" dirty="0"/>
              <a:t>Read this sentence from the excerpt from </a:t>
            </a:r>
            <a:r>
              <a:rPr lang="en-US" sz="2400" b="1" i="1" dirty="0"/>
              <a:t>Walk Two Moons</a:t>
            </a:r>
            <a:r>
              <a:rPr lang="en-US" sz="2400" b="1" dirty="0"/>
              <a:t>. </a:t>
            </a:r>
          </a:p>
          <a:p>
            <a:pPr marL="0" indent="0">
              <a:buNone/>
            </a:pPr>
            <a:endParaRPr lang="en-US" sz="2400" b="1" dirty="0"/>
          </a:p>
          <a:p>
            <a:pPr marL="0" indent="0">
              <a:buNone/>
            </a:pPr>
            <a:r>
              <a:rPr lang="en-US" sz="2400" dirty="0"/>
              <a:t>“Then it was like the radiator boiling over or the tea kettle blowing its top.”</a:t>
            </a:r>
          </a:p>
          <a:p>
            <a:pPr marL="0" indent="0">
              <a:buNone/>
            </a:pPr>
            <a:endParaRPr lang="en-US" sz="2400" b="1" dirty="0"/>
          </a:p>
          <a:p>
            <a:pPr marL="0" indent="0">
              <a:buNone/>
            </a:pPr>
            <a:r>
              <a:rPr lang="en-US" sz="2400" b="1" dirty="0"/>
              <a:t>What type of figurative language does the writer include in this sentence?</a:t>
            </a:r>
          </a:p>
          <a:p>
            <a:pPr marL="0" indent="0">
              <a:buNone/>
            </a:pPr>
            <a:endParaRPr lang="en-US" sz="2400" dirty="0"/>
          </a:p>
          <a:p>
            <a:pPr marL="342900" indent="-342900">
              <a:buAutoNum type="alphaUcPeriod"/>
            </a:pPr>
            <a:r>
              <a:rPr lang="en-US" sz="2400" dirty="0"/>
              <a:t>Personification</a:t>
            </a:r>
          </a:p>
          <a:p>
            <a:pPr marL="342900" indent="-342900">
              <a:buAutoNum type="alphaUcPeriod"/>
            </a:pPr>
            <a:r>
              <a:rPr lang="en-US" sz="2400" dirty="0"/>
              <a:t>Metaphor</a:t>
            </a:r>
          </a:p>
          <a:p>
            <a:pPr marL="342900" indent="-342900">
              <a:buAutoNum type="alphaUcPeriod"/>
            </a:pPr>
            <a:r>
              <a:rPr lang="en-US" sz="2400" dirty="0"/>
              <a:t>Symbolism</a:t>
            </a:r>
          </a:p>
          <a:p>
            <a:pPr marL="342900" indent="-342900">
              <a:buAutoNum type="alphaUcPeriod"/>
            </a:pPr>
            <a:r>
              <a:rPr lang="en-US" sz="2400" dirty="0"/>
              <a:t>Simile</a:t>
            </a:r>
          </a:p>
          <a:p>
            <a:pPr marL="0" indent="0">
              <a:buNone/>
            </a:pPr>
            <a:endParaRPr lang="en-US" dirty="0"/>
          </a:p>
        </p:txBody>
      </p:sp>
      <p:sp>
        <p:nvSpPr>
          <p:cNvPr id="4" name="Rectangle 3"/>
          <p:cNvSpPr/>
          <p:nvPr/>
        </p:nvSpPr>
        <p:spPr>
          <a:xfrm>
            <a:off x="2598575" y="6031349"/>
            <a:ext cx="3946850" cy="307777"/>
          </a:xfrm>
          <a:prstGeom prst="rect">
            <a:avLst/>
          </a:prstGeom>
        </p:spPr>
        <p:txBody>
          <a:bodyPr wrap="none">
            <a:spAutoFit/>
          </a:bodyPr>
          <a:lstStyle/>
          <a:p>
            <a:r>
              <a:rPr lang="en-US" sz="1400" dirty="0"/>
              <a:t>Associated text: </a:t>
            </a:r>
            <a:r>
              <a:rPr lang="en-US" sz="1400" i="1" dirty="0"/>
              <a:t>Walk Two Moons </a:t>
            </a:r>
            <a:r>
              <a:rPr lang="en-US" sz="1400" dirty="0"/>
              <a:t>by Sharon Creech</a:t>
            </a:r>
          </a:p>
        </p:txBody>
      </p:sp>
    </p:spTree>
    <p:extLst>
      <p:ext uri="{BB962C8B-B14F-4D97-AF65-F5344CB8AC3E}">
        <p14:creationId xmlns:p14="http://schemas.microsoft.com/office/powerpoint/2010/main" val="267797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2031"/>
            <a:ext cx="8229600" cy="5574149"/>
          </a:xfrm>
        </p:spPr>
        <p:txBody>
          <a:bodyPr>
            <a:normAutofit lnSpcReduction="10000"/>
          </a:bodyPr>
          <a:lstStyle/>
          <a:p>
            <a:pPr marL="0" indent="0">
              <a:buNone/>
            </a:pPr>
            <a:r>
              <a:rPr lang="en-US" sz="2200" b="1" dirty="0"/>
              <a:t>Read this sentence from paragraph 17 of </a:t>
            </a:r>
            <a:r>
              <a:rPr lang="en-US" sz="2200" b="1" i="1" dirty="0"/>
              <a:t>Walk Two Moons</a:t>
            </a:r>
            <a:r>
              <a:rPr lang="en-US" sz="2200" b="1" dirty="0"/>
              <a:t>.</a:t>
            </a:r>
          </a:p>
          <a:p>
            <a:pPr marL="0" indent="0">
              <a:buNone/>
            </a:pPr>
            <a:br>
              <a:rPr lang="en-US" sz="2200" dirty="0"/>
            </a:br>
            <a:r>
              <a:rPr lang="en-US" sz="2200" dirty="0"/>
              <a:t>“Then it was like the radiator boiling over or the tea kettle blowing its top.”</a:t>
            </a:r>
          </a:p>
          <a:p>
            <a:pPr marL="0" indent="0">
              <a:buNone/>
            </a:pPr>
            <a:endParaRPr lang="en-US" sz="2200" b="1" dirty="0"/>
          </a:p>
          <a:p>
            <a:pPr marL="0" indent="0">
              <a:buNone/>
            </a:pPr>
            <a:r>
              <a:rPr lang="en-US" sz="2200" b="1" dirty="0"/>
              <a:t>What does this sentence help the reader understand about Old Faithful?</a:t>
            </a:r>
          </a:p>
          <a:p>
            <a:pPr marL="0" indent="0">
              <a:buNone/>
            </a:pPr>
            <a:endParaRPr lang="en-US" sz="2200" dirty="0"/>
          </a:p>
          <a:p>
            <a:pPr marL="342900" indent="-342900">
              <a:buAutoNum type="alphaUcPeriod"/>
            </a:pPr>
            <a:r>
              <a:rPr lang="en-US" sz="2200" dirty="0"/>
              <a:t>The eruption is very powerful and loud.</a:t>
            </a:r>
          </a:p>
          <a:p>
            <a:pPr marL="342900" indent="-342900">
              <a:buAutoNum type="alphaUcPeriod"/>
            </a:pPr>
            <a:r>
              <a:rPr lang="en-US" sz="2200" dirty="0"/>
              <a:t>The heat from the eruption can be felt far away.</a:t>
            </a:r>
          </a:p>
          <a:p>
            <a:pPr marL="342900" indent="-342900">
              <a:buAutoNum type="alphaUcPeriod"/>
            </a:pPr>
            <a:r>
              <a:rPr lang="en-US" sz="2200" dirty="0"/>
              <a:t>The solid top of the geyser lifts up off the base when it erupts.</a:t>
            </a:r>
          </a:p>
          <a:p>
            <a:pPr marL="342900" indent="-342900">
              <a:buAutoNum type="alphaUcPeriod"/>
            </a:pPr>
            <a:r>
              <a:rPr lang="en-US" sz="2200" dirty="0"/>
              <a:t>They geyser can be used for cooking or to create energy. </a:t>
            </a:r>
          </a:p>
          <a:p>
            <a:pPr marL="0" indent="0">
              <a:buNone/>
            </a:pPr>
            <a:endParaRPr lang="en-US" sz="1050" dirty="0"/>
          </a:p>
        </p:txBody>
      </p:sp>
      <p:sp>
        <p:nvSpPr>
          <p:cNvPr id="4" name="Rectangle 3"/>
          <p:cNvSpPr/>
          <p:nvPr/>
        </p:nvSpPr>
        <p:spPr>
          <a:xfrm>
            <a:off x="2598575" y="5996180"/>
            <a:ext cx="3946850" cy="307777"/>
          </a:xfrm>
          <a:prstGeom prst="rect">
            <a:avLst/>
          </a:prstGeom>
        </p:spPr>
        <p:txBody>
          <a:bodyPr wrap="none">
            <a:spAutoFit/>
          </a:bodyPr>
          <a:lstStyle/>
          <a:p>
            <a:r>
              <a:rPr lang="en-US" sz="1400" dirty="0"/>
              <a:t>Associated text: </a:t>
            </a:r>
            <a:r>
              <a:rPr lang="en-US" sz="1400" i="1" dirty="0"/>
              <a:t>Walk Two Moons </a:t>
            </a:r>
            <a:r>
              <a:rPr lang="en-US" sz="1400" dirty="0"/>
              <a:t>by Sharon Creech</a:t>
            </a:r>
          </a:p>
        </p:txBody>
      </p:sp>
    </p:spTree>
    <p:extLst>
      <p:ext uri="{BB962C8B-B14F-4D97-AF65-F5344CB8AC3E}">
        <p14:creationId xmlns:p14="http://schemas.microsoft.com/office/powerpoint/2010/main" val="152896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chemeClr val="tx2"/>
                </a:solidFill>
              </a:rPr>
              <a:t>CCSS.ELA-Literacy.RL.4.5</a:t>
            </a:r>
          </a:p>
        </p:txBody>
      </p:sp>
      <p:sp>
        <p:nvSpPr>
          <p:cNvPr id="3" name="Content Placeholder 2"/>
          <p:cNvSpPr>
            <a:spLocks noGrp="1"/>
          </p:cNvSpPr>
          <p:nvPr>
            <p:ph idx="1"/>
          </p:nvPr>
        </p:nvSpPr>
        <p:spPr/>
        <p:txBody>
          <a:bodyPr>
            <a:normAutofit/>
          </a:bodyPr>
          <a:lstStyle/>
          <a:p>
            <a:pPr marL="0" indent="0">
              <a:buNone/>
            </a:pPr>
            <a:r>
              <a:rPr lang="en-US" sz="2400" dirty="0">
                <a:solidFill>
                  <a:schemeClr val="accent2"/>
                </a:solidFill>
              </a:rPr>
              <a:t>Explain</a:t>
            </a:r>
            <a:r>
              <a:rPr lang="en-US" sz="2400" dirty="0"/>
              <a:t> </a:t>
            </a:r>
            <a:r>
              <a:rPr lang="en-US" sz="2400" dirty="0">
                <a:solidFill>
                  <a:schemeClr val="tx2"/>
                </a:solidFill>
              </a:rPr>
              <a:t>major differences between poems, drama, and prose, and </a:t>
            </a:r>
            <a:r>
              <a:rPr lang="en-US" sz="2400" dirty="0">
                <a:solidFill>
                  <a:schemeClr val="accent2"/>
                </a:solidFill>
              </a:rPr>
              <a:t>refer to </a:t>
            </a:r>
            <a:r>
              <a:rPr lang="en-US" sz="2400" dirty="0">
                <a:solidFill>
                  <a:schemeClr val="tx2"/>
                </a:solidFill>
              </a:rPr>
              <a:t>the structural elements of poems (e.g., verse, rhythm, meter) and drama (e.g., casts of characters, settings, descriptions, dialogue, stage directions) when writing or speaking about a text. </a:t>
            </a:r>
          </a:p>
        </p:txBody>
      </p:sp>
    </p:spTree>
    <p:extLst>
      <p:ext uri="{BB962C8B-B14F-4D97-AF65-F5344CB8AC3E}">
        <p14:creationId xmlns:p14="http://schemas.microsoft.com/office/powerpoint/2010/main" val="288745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a:t>
            </a:r>
          </a:p>
        </p:txBody>
      </p:sp>
      <p:sp>
        <p:nvSpPr>
          <p:cNvPr id="3" name="Content Placeholder 2"/>
          <p:cNvSpPr>
            <a:spLocks noGrp="1"/>
          </p:cNvSpPr>
          <p:nvPr>
            <p:ph idx="1"/>
          </p:nvPr>
        </p:nvSpPr>
        <p:spPr/>
        <p:txBody>
          <a:bodyPr/>
          <a:lstStyle/>
          <a:p>
            <a:pPr marL="0" indent="0">
              <a:buNone/>
            </a:pPr>
            <a:r>
              <a:rPr lang="en-US" dirty="0"/>
              <a:t>The purpose of these materials is to help develop understanding of the expectations of high-quality summative assessment items. The concepts shown throughout these modules can be useful for classroom questioning and assessment, but the items themselves may need to be slightly modified.</a:t>
            </a:r>
          </a:p>
        </p:txBody>
      </p:sp>
    </p:spTree>
    <p:extLst>
      <p:ext uri="{BB962C8B-B14F-4D97-AF65-F5344CB8AC3E}">
        <p14:creationId xmlns:p14="http://schemas.microsoft.com/office/powerpoint/2010/main" val="1010586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9616"/>
            <a:ext cx="8229600" cy="5310554"/>
          </a:xfrm>
        </p:spPr>
        <p:txBody>
          <a:bodyPr/>
          <a:lstStyle/>
          <a:p>
            <a:pPr marL="0" indent="0">
              <a:buNone/>
            </a:pPr>
            <a:r>
              <a:rPr lang="en-US" sz="2400" b="1" dirty="0"/>
              <a:t>The box below includes five statements about the structures of </a:t>
            </a:r>
            <a:r>
              <a:rPr lang="en-US" sz="2400" b="1" i="1" dirty="0"/>
              <a:t>Yang the Eldest and His Odd Jobs</a:t>
            </a:r>
            <a:r>
              <a:rPr lang="en-US" sz="2400" b="1" dirty="0"/>
              <a:t> and </a:t>
            </a:r>
            <a:r>
              <a:rPr lang="en-US" sz="2400" b="1" i="1" dirty="0"/>
              <a:t>Out of the Dust. </a:t>
            </a:r>
            <a:r>
              <a:rPr lang="en-US" sz="2400" b="1" dirty="0"/>
              <a:t>Decide if each statement is true or false and place a check in the correct box next to each statement.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5018582"/>
              </p:ext>
            </p:extLst>
          </p:nvPr>
        </p:nvGraphicFramePr>
        <p:xfrm>
          <a:off x="1037492" y="2715863"/>
          <a:ext cx="6582507" cy="253746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248508">
                  <a:extLst>
                    <a:ext uri="{9D8B030D-6E8A-4147-A177-3AD203B41FA5}">
                      <a16:colId xmlns:a16="http://schemas.microsoft.com/office/drawing/2014/main" val="20001"/>
                    </a:ext>
                  </a:extLst>
                </a:gridCol>
                <a:gridCol w="4190999">
                  <a:extLst>
                    <a:ext uri="{9D8B030D-6E8A-4147-A177-3AD203B41FA5}">
                      <a16:colId xmlns:a16="http://schemas.microsoft.com/office/drawing/2014/main" val="20002"/>
                    </a:ext>
                  </a:extLst>
                </a:gridCol>
              </a:tblGrid>
              <a:tr h="278130">
                <a:tc>
                  <a:txBody>
                    <a:bodyPr/>
                    <a:lstStyle/>
                    <a:p>
                      <a:r>
                        <a:rPr lang="en-US" sz="2400" dirty="0">
                          <a:latin typeface="Lucida Sans" panose="020B0602030504020204" pitchFamily="34" charset="0"/>
                        </a:rPr>
                        <a:t>TRUE</a:t>
                      </a:r>
                      <a:endParaRPr lang="en-US" sz="2400" dirty="0">
                        <a:solidFill>
                          <a:sysClr val="windowText" lastClr="000000"/>
                        </a:solidFill>
                        <a:latin typeface="Lucida Sans" panose="020B0602030504020204" pitchFamily="34" charset="0"/>
                      </a:endParaRPr>
                    </a:p>
                  </a:txBody>
                  <a:tcPr marL="68580" marR="68580" marT="34290" marB="34290"/>
                </a:tc>
                <a:tc>
                  <a:txBody>
                    <a:bodyPr/>
                    <a:lstStyle/>
                    <a:p>
                      <a:r>
                        <a:rPr lang="en-US" sz="2400" dirty="0">
                          <a:latin typeface="Lucida Sans" panose="020B0602030504020204" pitchFamily="34" charset="0"/>
                        </a:rPr>
                        <a:t>FALSE </a:t>
                      </a:r>
                      <a:endParaRPr lang="en-US" sz="2400" dirty="0">
                        <a:solidFill>
                          <a:sysClr val="windowText" lastClr="000000"/>
                        </a:solidFill>
                        <a:latin typeface="Lucida Sans" panose="020B0602030504020204" pitchFamily="34" charset="0"/>
                      </a:endParaRPr>
                    </a:p>
                  </a:txBody>
                  <a:tcPr marL="68580" marR="68580" marT="34290" marB="34290"/>
                </a:tc>
                <a:tc>
                  <a:txBody>
                    <a:bodyPr/>
                    <a:lstStyle/>
                    <a:p>
                      <a:r>
                        <a:rPr lang="en-US" sz="2400" dirty="0">
                          <a:latin typeface="Lucida Sans" panose="020B0602030504020204" pitchFamily="34" charset="0"/>
                        </a:rPr>
                        <a:t>Statement</a:t>
                      </a:r>
                      <a:endParaRPr lang="en-US" sz="2400" dirty="0">
                        <a:solidFill>
                          <a:schemeClr val="tx1"/>
                        </a:solidFill>
                        <a:latin typeface="Lucida Sans" panose="020B0602030504020204" pitchFamily="34" charset="0"/>
                      </a:endParaRPr>
                    </a:p>
                  </a:txBody>
                  <a:tcPr marL="68580" marR="68580" marT="34290" marB="34290"/>
                </a:tc>
                <a:extLst>
                  <a:ext uri="{0D108BD9-81ED-4DB2-BD59-A6C34878D82A}">
                    <a16:rowId xmlns:a16="http://schemas.microsoft.com/office/drawing/2014/main" val="10000"/>
                  </a:ext>
                </a:extLst>
              </a:tr>
              <a:tr h="278130">
                <a:tc>
                  <a:txBody>
                    <a:bodyPr/>
                    <a:lstStyle/>
                    <a:p>
                      <a:endParaRPr lang="en-US" sz="2400" dirty="0">
                        <a:latin typeface="Lucida Sans" panose="020B0602030504020204" pitchFamily="34" charset="0"/>
                      </a:endParaRPr>
                    </a:p>
                  </a:txBody>
                  <a:tcPr marL="68580" marR="68580" marT="34290" marB="34290"/>
                </a:tc>
                <a:tc>
                  <a:txBody>
                    <a:bodyPr/>
                    <a:lstStyle/>
                    <a:p>
                      <a:endParaRPr lang="en-US" sz="2400" dirty="0">
                        <a:latin typeface="Lucida Sans" panose="020B0602030504020204" pitchFamily="34" charset="0"/>
                      </a:endParaRPr>
                    </a:p>
                  </a:txBody>
                  <a:tcPr marL="68580" marR="68580" marT="34290" marB="34290"/>
                </a:tc>
                <a:tc>
                  <a:txBody>
                    <a:bodyPr/>
                    <a:lstStyle/>
                    <a:p>
                      <a:r>
                        <a:rPr lang="en-US" sz="2400" dirty="0">
                          <a:latin typeface="Lucida Sans" panose="020B0602030504020204" pitchFamily="34" charset="0"/>
                        </a:rPr>
                        <a:t>Both texts use rhyme.</a:t>
                      </a:r>
                    </a:p>
                  </a:txBody>
                  <a:tcPr marL="68580" marR="68580" marT="34290" marB="34290"/>
                </a:tc>
                <a:extLst>
                  <a:ext uri="{0D108BD9-81ED-4DB2-BD59-A6C34878D82A}">
                    <a16:rowId xmlns:a16="http://schemas.microsoft.com/office/drawing/2014/main" val="10001"/>
                  </a:ext>
                </a:extLst>
              </a:tr>
              <a:tr h="278130">
                <a:tc>
                  <a:txBody>
                    <a:bodyPr/>
                    <a:lstStyle/>
                    <a:p>
                      <a:endParaRPr lang="en-US" sz="2400" dirty="0">
                        <a:latin typeface="Lucida Sans" panose="020B0602030504020204" pitchFamily="34" charset="0"/>
                      </a:endParaRPr>
                    </a:p>
                  </a:txBody>
                  <a:tcPr marL="68580" marR="68580" marT="34290" marB="34290"/>
                </a:tc>
                <a:tc>
                  <a:txBody>
                    <a:bodyPr/>
                    <a:lstStyle/>
                    <a:p>
                      <a:endParaRPr lang="en-US" sz="2400" dirty="0">
                        <a:latin typeface="Lucida Sans" panose="020B0602030504020204" pitchFamily="34" charset="0"/>
                      </a:endParaRPr>
                    </a:p>
                  </a:txBody>
                  <a:tcPr marL="68580" marR="68580" marT="34290" marB="34290"/>
                </a:tc>
                <a:tc>
                  <a:txBody>
                    <a:bodyPr/>
                    <a:lstStyle/>
                    <a:p>
                      <a:r>
                        <a:rPr lang="en-US" sz="2400" dirty="0">
                          <a:latin typeface="Lucida Sans" panose="020B0602030504020204" pitchFamily="34" charset="0"/>
                        </a:rPr>
                        <a:t>Both texts use chronological order. </a:t>
                      </a:r>
                    </a:p>
                  </a:txBody>
                  <a:tcPr marL="68580" marR="68580" marT="34290" marB="34290"/>
                </a:tc>
                <a:extLst>
                  <a:ext uri="{0D108BD9-81ED-4DB2-BD59-A6C34878D82A}">
                    <a16:rowId xmlns:a16="http://schemas.microsoft.com/office/drawing/2014/main" val="10002"/>
                  </a:ext>
                </a:extLst>
              </a:tr>
              <a:tr h="278130">
                <a:tc>
                  <a:txBody>
                    <a:bodyPr/>
                    <a:lstStyle/>
                    <a:p>
                      <a:endParaRPr lang="en-US" sz="2400" dirty="0">
                        <a:latin typeface="Lucida Sans" panose="020B0602030504020204" pitchFamily="34" charset="0"/>
                      </a:endParaRPr>
                    </a:p>
                  </a:txBody>
                  <a:tcPr marL="68580" marR="68580" marT="34290" marB="34290"/>
                </a:tc>
                <a:tc>
                  <a:txBody>
                    <a:bodyPr/>
                    <a:lstStyle/>
                    <a:p>
                      <a:endParaRPr lang="en-US" sz="2400" dirty="0">
                        <a:latin typeface="Lucida Sans" panose="020B0602030504020204" pitchFamily="34" charset="0"/>
                      </a:endParaRPr>
                    </a:p>
                  </a:txBody>
                  <a:tcPr marL="68580" marR="68580" marT="34290" marB="34290"/>
                </a:tc>
                <a:tc>
                  <a:txBody>
                    <a:bodyPr/>
                    <a:lstStyle/>
                    <a:p>
                      <a:r>
                        <a:rPr lang="en-US" sz="2400" dirty="0">
                          <a:latin typeface="Lucida Sans" panose="020B0602030504020204" pitchFamily="34" charset="0"/>
                        </a:rPr>
                        <a:t>Both texts have verses.</a:t>
                      </a:r>
                    </a:p>
                  </a:txBody>
                  <a:tcPr marL="68580" marR="68580" marT="34290" marB="34290"/>
                </a:tc>
                <a:extLst>
                  <a:ext uri="{0D108BD9-81ED-4DB2-BD59-A6C34878D82A}">
                    <a16:rowId xmlns:a16="http://schemas.microsoft.com/office/drawing/2014/main" val="10003"/>
                  </a:ext>
                </a:extLst>
              </a:tr>
              <a:tr h="278130">
                <a:tc>
                  <a:txBody>
                    <a:bodyPr/>
                    <a:lstStyle/>
                    <a:p>
                      <a:endParaRPr lang="en-US" sz="2400" dirty="0">
                        <a:latin typeface="Lucida Sans" panose="020B0602030504020204" pitchFamily="34" charset="0"/>
                      </a:endParaRPr>
                    </a:p>
                  </a:txBody>
                  <a:tcPr marL="68580" marR="68580" marT="34290" marB="34290"/>
                </a:tc>
                <a:tc>
                  <a:txBody>
                    <a:bodyPr/>
                    <a:lstStyle/>
                    <a:p>
                      <a:endParaRPr lang="en-US" sz="2400" dirty="0">
                        <a:latin typeface="Lucida Sans" panose="020B0602030504020204" pitchFamily="34" charset="0"/>
                      </a:endParaRPr>
                    </a:p>
                  </a:txBody>
                  <a:tcPr marL="68580" marR="68580" marT="34290" marB="34290"/>
                </a:tc>
                <a:tc>
                  <a:txBody>
                    <a:bodyPr/>
                    <a:lstStyle/>
                    <a:p>
                      <a:r>
                        <a:rPr lang="en-US" sz="2400" dirty="0">
                          <a:latin typeface="Lucida Sans" panose="020B0602030504020204" pitchFamily="34" charset="0"/>
                        </a:rPr>
                        <a:t>Both texts use dialogue. </a:t>
                      </a:r>
                    </a:p>
                  </a:txBody>
                  <a:tcPr marL="68580" marR="68580" marT="34290" marB="34290"/>
                </a:tc>
                <a:extLst>
                  <a:ext uri="{0D108BD9-81ED-4DB2-BD59-A6C34878D82A}">
                    <a16:rowId xmlns:a16="http://schemas.microsoft.com/office/drawing/2014/main" val="10004"/>
                  </a:ext>
                </a:extLst>
              </a:tr>
            </a:tbl>
          </a:graphicData>
        </a:graphic>
      </p:graphicFrame>
      <p:sp>
        <p:nvSpPr>
          <p:cNvPr id="5" name="Rectangle 4"/>
          <p:cNvSpPr/>
          <p:nvPr/>
        </p:nvSpPr>
        <p:spPr>
          <a:xfrm>
            <a:off x="556145" y="5994631"/>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Yang the Eldest and His Odd Jobs</a:t>
            </a:r>
            <a:r>
              <a:rPr lang="en-US" sz="1400" dirty="0">
                <a:latin typeface="Calibri" panose="020F0502020204030204" pitchFamily="34" charset="0"/>
                <a:ea typeface="Calibri" panose="020F0502020204030204" pitchFamily="34" charset="0"/>
                <a:cs typeface="Times New Roman" panose="02020603050405020304" pitchFamily="18" charset="0"/>
              </a:rPr>
              <a:t> by Lensey Namioka and </a:t>
            </a:r>
            <a:r>
              <a:rPr lang="en-US" sz="1400" i="1" dirty="0">
                <a:latin typeface="Calibri" panose="020F0502020204030204" pitchFamily="34" charset="0"/>
                <a:ea typeface="Calibri" panose="020F0502020204030204" pitchFamily="34" charset="0"/>
                <a:cs typeface="Times New Roman" panose="02020603050405020304" pitchFamily="18" charset="0"/>
              </a:rPr>
              <a:t>Out of the Dust </a:t>
            </a:r>
            <a:r>
              <a:rPr lang="en-US" sz="1400" dirty="0">
                <a:latin typeface="Calibri" panose="020F0502020204030204" pitchFamily="34" charset="0"/>
                <a:ea typeface="Calibri" panose="020F0502020204030204" pitchFamily="34" charset="0"/>
                <a:cs typeface="Times New Roman" panose="02020603050405020304" pitchFamily="18" charset="0"/>
              </a:rPr>
              <a:t>by Karen Hesse</a:t>
            </a:r>
            <a:endParaRPr lang="en-US" sz="1400" dirty="0"/>
          </a:p>
        </p:txBody>
      </p:sp>
    </p:spTree>
    <p:extLst>
      <p:ext uri="{BB962C8B-B14F-4D97-AF65-F5344CB8AC3E}">
        <p14:creationId xmlns:p14="http://schemas.microsoft.com/office/powerpoint/2010/main" val="4293594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9277"/>
            <a:ext cx="8229600" cy="5625354"/>
          </a:xfrm>
        </p:spPr>
        <p:txBody>
          <a:bodyPr>
            <a:normAutofit/>
          </a:bodyPr>
          <a:lstStyle/>
          <a:p>
            <a:pPr marL="0" indent="0">
              <a:buNone/>
            </a:pPr>
            <a:r>
              <a:rPr lang="en-US" sz="2000" b="1" dirty="0"/>
              <a:t>Which statement </a:t>
            </a:r>
            <a:r>
              <a:rPr lang="en-US" sz="2000" b="1" u="sng" dirty="0"/>
              <a:t>best</a:t>
            </a:r>
            <a:r>
              <a:rPr lang="en-US" sz="2000" b="1" dirty="0"/>
              <a:t> explains how Text 1 and Text 2 convey events?</a:t>
            </a:r>
            <a:endParaRPr lang="en-US" sz="2000" dirty="0"/>
          </a:p>
          <a:p>
            <a:pPr marL="342900" indent="-342900">
              <a:buFont typeface="+mj-lt"/>
              <a:buAutoNum type="alphaUcPeriod"/>
            </a:pPr>
            <a:r>
              <a:rPr lang="en-US" sz="2000" dirty="0"/>
              <a:t>Text 1 uses mostly dialogue to show how the children plot to help Eldest Brother, while Text 2 uses rhythmic stanzas to capture the thoughts of the narrator to emphasize the soothing nature of piano playing to her.</a:t>
            </a:r>
          </a:p>
          <a:p>
            <a:pPr marL="342900" indent="-342900">
              <a:buFont typeface="+mj-lt"/>
              <a:buAutoNum type="alphaUcPeriod"/>
            </a:pPr>
            <a:r>
              <a:rPr lang="en-US" sz="2000" dirty="0"/>
              <a:t>Text 1 uses dialogue and stage directions to provide insight into the characters’ thoughts, while Text 2 uses repeated words and phrases to show how music follows patterns.</a:t>
            </a:r>
          </a:p>
          <a:p>
            <a:pPr marL="342900" indent="-342900">
              <a:buFont typeface="+mj-lt"/>
              <a:buAutoNum type="alphaUcPeriod"/>
            </a:pPr>
            <a:r>
              <a:rPr lang="en-US" sz="2000" dirty="0"/>
              <a:t>Text 1 uses descriptions from an outsider’s point of view, while Text 2 uses rhyming verse to provide insight into how the audience reacts to the music.</a:t>
            </a:r>
          </a:p>
          <a:p>
            <a:pPr marL="342900" indent="-342900">
              <a:buFont typeface="+mj-lt"/>
              <a:buAutoNum type="alphaUcPeriod"/>
            </a:pPr>
            <a:r>
              <a:rPr lang="en-US" sz="2000" dirty="0"/>
              <a:t>Text 1 uses long speeches to help get the characters’ thoughts across to the reader, while Text 2 uses short lines to show that the narrator is simply enjoying playing music and not thinking too deeply about the experience.</a:t>
            </a:r>
          </a:p>
          <a:p>
            <a:pPr marL="0" indent="0">
              <a:buNone/>
            </a:pPr>
            <a:endParaRPr lang="en-US" dirty="0"/>
          </a:p>
        </p:txBody>
      </p:sp>
      <p:sp>
        <p:nvSpPr>
          <p:cNvPr id="5" name="Rectangle 4"/>
          <p:cNvSpPr/>
          <p:nvPr/>
        </p:nvSpPr>
        <p:spPr>
          <a:xfrm>
            <a:off x="457200" y="5994631"/>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Yang the Eldest and His Odd Jobs</a:t>
            </a:r>
            <a:r>
              <a:rPr lang="en-US" sz="1400" dirty="0">
                <a:latin typeface="Calibri" panose="020F0502020204030204" pitchFamily="34" charset="0"/>
                <a:ea typeface="Calibri" panose="020F0502020204030204" pitchFamily="34" charset="0"/>
                <a:cs typeface="Times New Roman" panose="02020603050405020304" pitchFamily="18" charset="0"/>
              </a:rPr>
              <a:t> by Lensey Namioka and </a:t>
            </a:r>
            <a:r>
              <a:rPr lang="en-US" sz="1400" i="1" dirty="0">
                <a:latin typeface="Calibri" panose="020F0502020204030204" pitchFamily="34" charset="0"/>
                <a:ea typeface="Calibri" panose="020F0502020204030204" pitchFamily="34" charset="0"/>
                <a:cs typeface="Times New Roman" panose="02020603050405020304" pitchFamily="18" charset="0"/>
              </a:rPr>
              <a:t>Out of the Dust </a:t>
            </a:r>
            <a:r>
              <a:rPr lang="en-US" sz="1400" dirty="0">
                <a:latin typeface="Calibri" panose="020F0502020204030204" pitchFamily="34" charset="0"/>
                <a:ea typeface="Calibri" panose="020F0502020204030204" pitchFamily="34" charset="0"/>
                <a:cs typeface="Times New Roman" panose="02020603050405020304" pitchFamily="18" charset="0"/>
              </a:rPr>
              <a:t>by Karen Hesse</a:t>
            </a:r>
            <a:endParaRPr lang="en-US" sz="1400" dirty="0"/>
          </a:p>
        </p:txBody>
      </p:sp>
    </p:spTree>
    <p:extLst>
      <p:ext uri="{BB962C8B-B14F-4D97-AF65-F5344CB8AC3E}">
        <p14:creationId xmlns:p14="http://schemas.microsoft.com/office/powerpoint/2010/main" val="1671582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CCSS.ELA-Literacy.RL.4.6</a:t>
            </a:r>
          </a:p>
        </p:txBody>
      </p:sp>
      <p:sp>
        <p:nvSpPr>
          <p:cNvPr id="3" name="Content Placeholder 2"/>
          <p:cNvSpPr>
            <a:spLocks noGrp="1"/>
          </p:cNvSpPr>
          <p:nvPr>
            <p:ph idx="1"/>
          </p:nvPr>
        </p:nvSpPr>
        <p:spPr/>
        <p:txBody>
          <a:bodyPr>
            <a:normAutofit/>
          </a:bodyPr>
          <a:lstStyle/>
          <a:p>
            <a:pPr marL="0" indent="0">
              <a:buNone/>
            </a:pPr>
            <a:r>
              <a:rPr lang="en-US" sz="2400" dirty="0">
                <a:solidFill>
                  <a:schemeClr val="accent2"/>
                </a:solidFill>
              </a:rPr>
              <a:t>Compare and contrast </a:t>
            </a:r>
            <a:r>
              <a:rPr lang="en-US" sz="2400" dirty="0">
                <a:solidFill>
                  <a:schemeClr val="tx2"/>
                </a:solidFill>
              </a:rPr>
              <a:t>the point of view from which different stories are narrated, including the difference between first- and third-person narrations. </a:t>
            </a:r>
          </a:p>
        </p:txBody>
      </p:sp>
    </p:spTree>
    <p:extLst>
      <p:ext uri="{BB962C8B-B14F-4D97-AF65-F5344CB8AC3E}">
        <p14:creationId xmlns:p14="http://schemas.microsoft.com/office/powerpoint/2010/main" val="2581899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769" y="334107"/>
            <a:ext cx="8528539" cy="5713277"/>
          </a:xfrm>
        </p:spPr>
        <p:txBody>
          <a:bodyPr>
            <a:normAutofit fontScale="92500" lnSpcReduction="10000"/>
          </a:bodyPr>
          <a:lstStyle/>
          <a:p>
            <a:pPr marL="0" indent="0">
              <a:buNone/>
            </a:pPr>
            <a:r>
              <a:rPr lang="en-US" sz="1900" b="1" dirty="0"/>
              <a:t>The following question has two parts. Answer Part A and then answer Part B. </a:t>
            </a:r>
          </a:p>
          <a:p>
            <a:pPr marL="0" indent="0">
              <a:buNone/>
            </a:pPr>
            <a:endParaRPr lang="en-US" sz="1900" b="1" dirty="0"/>
          </a:p>
          <a:p>
            <a:pPr marL="0" indent="0">
              <a:buNone/>
            </a:pPr>
            <a:r>
              <a:rPr lang="en-US" sz="1900" b="1" dirty="0"/>
              <a:t>Part A:  Which statement below describes the point of view of </a:t>
            </a:r>
            <a:r>
              <a:rPr lang="en-US" sz="1900" b="1" i="1" dirty="0"/>
              <a:t>Yang the Eldest and his Odd Jobs</a:t>
            </a:r>
            <a:r>
              <a:rPr lang="en-US" sz="1900" b="1" dirty="0"/>
              <a:t>?</a:t>
            </a:r>
          </a:p>
          <a:p>
            <a:pPr marL="342900" indent="-342900">
              <a:buAutoNum type="alphaUcPeriod"/>
            </a:pPr>
            <a:r>
              <a:rPr lang="en-US" sz="1900" dirty="0"/>
              <a:t>First-person point of view, with the narrator being a concerned child</a:t>
            </a:r>
          </a:p>
          <a:p>
            <a:pPr marL="342900" indent="-342900">
              <a:buAutoNum type="alphaUcPeriod"/>
            </a:pPr>
            <a:r>
              <a:rPr lang="en-US" sz="1900" dirty="0"/>
              <a:t>First-person point of view, with the narrator being a worried adult</a:t>
            </a:r>
          </a:p>
          <a:p>
            <a:pPr marL="342900" indent="-342900">
              <a:buAutoNum type="alphaUcPeriod"/>
            </a:pPr>
            <a:r>
              <a:rPr lang="en-US" sz="1900" dirty="0"/>
              <a:t>Third-person point of view, with the narrator knowing everything that each character is thinking</a:t>
            </a:r>
          </a:p>
          <a:p>
            <a:pPr marL="342900" indent="-342900">
              <a:buAutoNum type="alphaUcPeriod"/>
            </a:pPr>
            <a:r>
              <a:rPr lang="en-US" sz="1900" dirty="0"/>
              <a:t>Third-person point of view, with the narrator only knowing what the characters say through dialogue</a:t>
            </a:r>
          </a:p>
          <a:p>
            <a:pPr marL="342900" indent="-342900">
              <a:buAutoNum type="alphaUcPeriod"/>
            </a:pPr>
            <a:endParaRPr lang="en-US" sz="1900" b="1" dirty="0"/>
          </a:p>
          <a:p>
            <a:pPr marL="0" indent="0">
              <a:buNone/>
            </a:pPr>
            <a:r>
              <a:rPr lang="en-US" sz="1900" b="1" dirty="0"/>
              <a:t>Part B:  Which statement below describes the point of view of </a:t>
            </a:r>
            <a:r>
              <a:rPr lang="en-US" sz="1900" b="1" i="1" dirty="0"/>
              <a:t>Out of the Dust</a:t>
            </a:r>
            <a:r>
              <a:rPr lang="en-US" sz="1900" b="1" dirty="0"/>
              <a:t>?</a:t>
            </a:r>
            <a:endParaRPr lang="en-US" sz="1900" b="1" i="1" dirty="0"/>
          </a:p>
          <a:p>
            <a:pPr marL="342900" indent="-342900">
              <a:buAutoNum type="alphaUcPeriod"/>
            </a:pPr>
            <a:r>
              <a:rPr lang="en-US" sz="1900" dirty="0"/>
              <a:t>First-person point of view, with the narrator being a parent</a:t>
            </a:r>
          </a:p>
          <a:p>
            <a:pPr marL="342900" indent="-342900">
              <a:buAutoNum type="alphaUcPeriod"/>
            </a:pPr>
            <a:r>
              <a:rPr lang="en-US" sz="1900" dirty="0"/>
              <a:t>First-person point of view, with the narrator being the one performing</a:t>
            </a:r>
          </a:p>
          <a:p>
            <a:pPr marL="342900" indent="-342900">
              <a:buAutoNum type="alphaUcPeriod"/>
            </a:pPr>
            <a:r>
              <a:rPr lang="en-US" sz="1900" dirty="0"/>
              <a:t>Third-person point of view, with the narrator knowing everything the piano player is thinking</a:t>
            </a:r>
          </a:p>
          <a:p>
            <a:pPr marL="342900" indent="-342900">
              <a:buAutoNum type="alphaUcPeriod"/>
            </a:pPr>
            <a:r>
              <a:rPr lang="en-US" sz="1900" dirty="0"/>
              <a:t>Third-person point of view, with the narrator being an a member of the audience</a:t>
            </a:r>
          </a:p>
          <a:p>
            <a:pPr marL="0" indent="0">
              <a:buNone/>
            </a:pPr>
            <a:endParaRPr lang="en-US" b="1" dirty="0"/>
          </a:p>
        </p:txBody>
      </p:sp>
      <p:sp>
        <p:nvSpPr>
          <p:cNvPr id="5" name="Rectangle 4"/>
          <p:cNvSpPr/>
          <p:nvPr/>
        </p:nvSpPr>
        <p:spPr>
          <a:xfrm>
            <a:off x="613296" y="6047385"/>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Yang the Eldest and His Odd Jobs</a:t>
            </a:r>
            <a:r>
              <a:rPr lang="en-US" sz="1400" dirty="0">
                <a:latin typeface="Calibri" panose="020F0502020204030204" pitchFamily="34" charset="0"/>
                <a:ea typeface="Calibri" panose="020F0502020204030204" pitchFamily="34" charset="0"/>
                <a:cs typeface="Times New Roman" panose="02020603050405020304" pitchFamily="18" charset="0"/>
              </a:rPr>
              <a:t> by Lensey Namioka and </a:t>
            </a:r>
            <a:r>
              <a:rPr lang="en-US" sz="1400" i="1" dirty="0">
                <a:latin typeface="Calibri" panose="020F0502020204030204" pitchFamily="34" charset="0"/>
                <a:ea typeface="Calibri" panose="020F0502020204030204" pitchFamily="34" charset="0"/>
                <a:cs typeface="Times New Roman" panose="02020603050405020304" pitchFamily="18" charset="0"/>
              </a:rPr>
              <a:t>Out of the Dust </a:t>
            </a:r>
            <a:r>
              <a:rPr lang="en-US" sz="1400" dirty="0">
                <a:latin typeface="Calibri" panose="020F0502020204030204" pitchFamily="34" charset="0"/>
                <a:ea typeface="Calibri" panose="020F0502020204030204" pitchFamily="34" charset="0"/>
                <a:cs typeface="Times New Roman" panose="02020603050405020304" pitchFamily="18" charset="0"/>
              </a:rPr>
              <a:t>by Karen Hesse</a:t>
            </a:r>
            <a:endParaRPr lang="en-US" sz="1400" dirty="0"/>
          </a:p>
        </p:txBody>
      </p:sp>
    </p:spTree>
    <p:extLst>
      <p:ext uri="{BB962C8B-B14F-4D97-AF65-F5344CB8AC3E}">
        <p14:creationId xmlns:p14="http://schemas.microsoft.com/office/powerpoint/2010/main" val="3789120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253" y="451548"/>
            <a:ext cx="8229600" cy="3143731"/>
          </a:xfrm>
        </p:spPr>
        <p:txBody>
          <a:bodyPr/>
          <a:lstStyle/>
          <a:p>
            <a:pPr marL="0" indent="0">
              <a:buNone/>
            </a:pPr>
            <a:r>
              <a:rPr lang="en-US" sz="2400" b="1" dirty="0"/>
              <a:t>Think about who is telling the story about Eldest Brother and who is speaking in the poem. Write an essay comparing the person who tells the story to the person who is speaking in the poem, describing how each helps the reader understand the characters of Eldest Brother and Billie Jo and their love of music. Use details from both texts to support your response.</a:t>
            </a:r>
            <a:endParaRPr lang="en-US" sz="2400" dirty="0"/>
          </a:p>
          <a:p>
            <a:pPr marL="0" indent="0">
              <a:buNone/>
            </a:pPr>
            <a:endParaRPr lang="en-US" dirty="0"/>
          </a:p>
        </p:txBody>
      </p:sp>
      <p:sp>
        <p:nvSpPr>
          <p:cNvPr id="5" name="Rectangle 4"/>
          <p:cNvSpPr/>
          <p:nvPr/>
        </p:nvSpPr>
        <p:spPr>
          <a:xfrm>
            <a:off x="556146" y="5994631"/>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Yang the Eldest and His Odd Jobs</a:t>
            </a:r>
            <a:r>
              <a:rPr lang="en-US" sz="1400" dirty="0">
                <a:latin typeface="Calibri" panose="020F0502020204030204" pitchFamily="34" charset="0"/>
                <a:ea typeface="Calibri" panose="020F0502020204030204" pitchFamily="34" charset="0"/>
                <a:cs typeface="Times New Roman" panose="02020603050405020304" pitchFamily="18" charset="0"/>
              </a:rPr>
              <a:t> by Lensey Namioka and </a:t>
            </a:r>
            <a:r>
              <a:rPr lang="en-US" sz="1400" i="1" dirty="0">
                <a:latin typeface="Calibri" panose="020F0502020204030204" pitchFamily="34" charset="0"/>
                <a:ea typeface="Calibri" panose="020F0502020204030204" pitchFamily="34" charset="0"/>
                <a:cs typeface="Times New Roman" panose="02020603050405020304" pitchFamily="18" charset="0"/>
              </a:rPr>
              <a:t>Out of the Dust </a:t>
            </a:r>
            <a:r>
              <a:rPr lang="en-US" sz="1400" dirty="0">
                <a:latin typeface="Calibri" panose="020F0502020204030204" pitchFamily="34" charset="0"/>
                <a:ea typeface="Calibri" panose="020F0502020204030204" pitchFamily="34" charset="0"/>
                <a:cs typeface="Times New Roman" panose="02020603050405020304" pitchFamily="18" charset="0"/>
              </a:rPr>
              <a:t>by Karen Hesse</a:t>
            </a:r>
            <a:endParaRPr lang="en-US" sz="1400" dirty="0"/>
          </a:p>
        </p:txBody>
      </p:sp>
    </p:spTree>
    <p:extLst>
      <p:ext uri="{BB962C8B-B14F-4D97-AF65-F5344CB8AC3E}">
        <p14:creationId xmlns:p14="http://schemas.microsoft.com/office/powerpoint/2010/main" val="438106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CCSS.ELA-Literacy.RL.4.7</a:t>
            </a:r>
          </a:p>
        </p:txBody>
      </p:sp>
      <p:sp>
        <p:nvSpPr>
          <p:cNvPr id="3" name="Content Placeholder 2"/>
          <p:cNvSpPr>
            <a:spLocks noGrp="1"/>
          </p:cNvSpPr>
          <p:nvPr>
            <p:ph idx="1"/>
          </p:nvPr>
        </p:nvSpPr>
        <p:spPr/>
        <p:txBody>
          <a:bodyPr>
            <a:normAutofit/>
          </a:bodyPr>
          <a:lstStyle/>
          <a:p>
            <a:pPr marL="0" indent="0">
              <a:buNone/>
            </a:pPr>
            <a:r>
              <a:rPr lang="en-US" sz="2400" dirty="0">
                <a:solidFill>
                  <a:schemeClr val="accent2"/>
                </a:solidFill>
              </a:rPr>
              <a:t>Make connections</a:t>
            </a:r>
            <a:r>
              <a:rPr lang="en-US" sz="2400" dirty="0">
                <a:solidFill>
                  <a:schemeClr val="tx2"/>
                </a:solidFill>
              </a:rPr>
              <a:t> between the text of a story or drama and a visual or oral presentation of the text, identifying where each version reflects specific descriptions and directions in the text. </a:t>
            </a:r>
          </a:p>
        </p:txBody>
      </p:sp>
    </p:spTree>
    <p:extLst>
      <p:ext uri="{BB962C8B-B14F-4D97-AF65-F5344CB8AC3E}">
        <p14:creationId xmlns:p14="http://schemas.microsoft.com/office/powerpoint/2010/main" val="4203642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9955"/>
            <a:ext cx="8229600" cy="5169876"/>
          </a:xfrm>
        </p:spPr>
        <p:txBody>
          <a:bodyPr>
            <a:normAutofit fontScale="92500" lnSpcReduction="20000"/>
          </a:bodyPr>
          <a:lstStyle/>
          <a:p>
            <a:pPr marL="0" indent="0">
              <a:buNone/>
            </a:pPr>
            <a:r>
              <a:rPr lang="en-US" sz="2400" b="1" dirty="0">
                <a:solidFill>
                  <a:schemeClr val="tx2"/>
                </a:solidFill>
              </a:rPr>
              <a:t>You have read an excerpt from </a:t>
            </a:r>
            <a:r>
              <a:rPr lang="en-US" sz="2400" b="1" i="1" dirty="0">
                <a:solidFill>
                  <a:schemeClr val="tx2"/>
                </a:solidFill>
              </a:rPr>
              <a:t>Out of the Dust. </a:t>
            </a:r>
            <a:r>
              <a:rPr lang="en-US" sz="2400" b="1" dirty="0">
                <a:solidFill>
                  <a:schemeClr val="tx2"/>
                </a:solidFill>
              </a:rPr>
              <a:t>Now watch the video below of a student’s presentation of the book. </a:t>
            </a:r>
          </a:p>
          <a:p>
            <a:pPr marL="0" indent="0">
              <a:buNone/>
            </a:pPr>
            <a:endParaRPr lang="en-US" sz="2400" b="1" i="1" dirty="0">
              <a:hlinkClick r:id="rId3"/>
            </a:endParaRPr>
          </a:p>
          <a:p>
            <a:pPr marL="0" indent="0">
              <a:buNone/>
            </a:pPr>
            <a:r>
              <a:rPr lang="en-US" sz="2400" b="1" dirty="0">
                <a:hlinkClick r:id="rId3"/>
              </a:rPr>
              <a:t>https://www.youtube.com/watch?v=T2rtj2lGdRg</a:t>
            </a:r>
            <a:endParaRPr lang="en-US" sz="2400" b="1" dirty="0"/>
          </a:p>
          <a:p>
            <a:pPr marL="0" indent="0">
              <a:buNone/>
            </a:pPr>
            <a:endParaRPr lang="en-US" sz="2400" b="1" dirty="0"/>
          </a:p>
          <a:p>
            <a:pPr marL="0" indent="0">
              <a:buNone/>
            </a:pPr>
            <a:r>
              <a:rPr lang="en-US" sz="2400" b="1" dirty="0"/>
              <a:t>What </a:t>
            </a:r>
            <a:r>
              <a:rPr lang="en-US" sz="2400" b="1" u="sng" dirty="0"/>
              <a:t>three</a:t>
            </a:r>
            <a:r>
              <a:rPr lang="en-US" sz="2400" b="1" dirty="0"/>
              <a:t> pieces of information does the video provide that the poem does not?</a:t>
            </a:r>
          </a:p>
          <a:p>
            <a:pPr marL="342900" indent="-342900">
              <a:buAutoNum type="alphaUcPeriod"/>
            </a:pPr>
            <a:r>
              <a:rPr lang="en-US" sz="2400" dirty="0"/>
              <a:t>What Billie Jo looks like</a:t>
            </a:r>
          </a:p>
          <a:p>
            <a:pPr marL="342900" indent="-342900">
              <a:buAutoNum type="alphaUcPeriod"/>
            </a:pPr>
            <a:r>
              <a:rPr lang="en-US" sz="2400" dirty="0"/>
              <a:t>The fact that Billie Jo likes to play piano</a:t>
            </a:r>
          </a:p>
          <a:p>
            <a:pPr marL="342900" indent="-342900">
              <a:buAutoNum type="alphaUcPeriod"/>
            </a:pPr>
            <a:r>
              <a:rPr lang="en-US" sz="2400" dirty="0"/>
              <a:t>That Billie Jo likes apples</a:t>
            </a:r>
          </a:p>
          <a:p>
            <a:pPr marL="342900" indent="-342900">
              <a:buAutoNum type="alphaUcPeriod"/>
            </a:pPr>
            <a:r>
              <a:rPr lang="en-US" sz="2400" dirty="0"/>
              <a:t>That Billie Jo’s hands had been injured</a:t>
            </a:r>
          </a:p>
          <a:p>
            <a:pPr marL="342900" indent="-342900">
              <a:buAutoNum type="alphaUcPeriod"/>
            </a:pPr>
            <a:r>
              <a:rPr lang="en-US" sz="2400" dirty="0"/>
              <a:t>That people enjoy listening to Billie Jo play piano</a:t>
            </a:r>
          </a:p>
          <a:p>
            <a:pPr marL="342900" indent="-342900">
              <a:buAutoNum type="alphaUcPeriod"/>
            </a:pPr>
            <a:r>
              <a:rPr lang="en-US" sz="2400" dirty="0"/>
              <a:t>What musical instrument Billie Jo plays</a:t>
            </a:r>
          </a:p>
          <a:p>
            <a:pPr marL="342900" indent="-342900">
              <a:buAutoNum type="alphaUcPeriod"/>
            </a:pPr>
            <a:r>
              <a:rPr lang="en-US" sz="2400" dirty="0"/>
              <a:t>That Billie Jo plays for audiences</a:t>
            </a:r>
            <a:endParaRPr lang="en-US" dirty="0"/>
          </a:p>
          <a:p>
            <a:pPr marL="342900" indent="-342900">
              <a:buAutoNum type="alphaUcPeriod"/>
            </a:pPr>
            <a:endParaRPr lang="en-US" dirty="0"/>
          </a:p>
          <a:p>
            <a:pPr marL="0" indent="0">
              <a:buNone/>
            </a:pPr>
            <a:endParaRPr lang="en-US" dirty="0"/>
          </a:p>
          <a:p>
            <a:pPr marL="342900" indent="-342900">
              <a:buAutoNum type="alphaUcPeriod"/>
            </a:pPr>
            <a:endParaRPr lang="en-US" dirty="0"/>
          </a:p>
          <a:p>
            <a:pPr marL="342900" indent="-342900">
              <a:buAutoNum type="alphaUcPeriod"/>
            </a:pPr>
            <a:endParaRPr lang="en-US" dirty="0"/>
          </a:p>
        </p:txBody>
      </p:sp>
      <p:sp>
        <p:nvSpPr>
          <p:cNvPr id="5" name="Rectangle 4"/>
          <p:cNvSpPr/>
          <p:nvPr/>
        </p:nvSpPr>
        <p:spPr>
          <a:xfrm>
            <a:off x="556146" y="5994631"/>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stimuli:  </a:t>
            </a:r>
            <a:r>
              <a:rPr lang="en-US" sz="1400" i="1" dirty="0">
                <a:latin typeface="Calibri" panose="020F0502020204030204" pitchFamily="34" charset="0"/>
                <a:ea typeface="Calibri" panose="020F0502020204030204" pitchFamily="34" charset="0"/>
                <a:cs typeface="Times New Roman" panose="02020603050405020304" pitchFamily="18" charset="0"/>
              </a:rPr>
              <a:t>Out of the Dust </a:t>
            </a:r>
            <a:r>
              <a:rPr lang="en-US" sz="1400" dirty="0">
                <a:latin typeface="Calibri" panose="020F0502020204030204" pitchFamily="34" charset="0"/>
                <a:ea typeface="Calibri" panose="020F0502020204030204" pitchFamily="34" charset="0"/>
                <a:cs typeface="Times New Roman" panose="02020603050405020304" pitchFamily="18" charset="0"/>
              </a:rPr>
              <a:t>by Karen Hesse and video “Out of the Dust Book Trailer”</a:t>
            </a:r>
            <a:endParaRPr lang="en-US" sz="1400" dirty="0"/>
          </a:p>
        </p:txBody>
      </p:sp>
    </p:spTree>
    <p:extLst>
      <p:ext uri="{BB962C8B-B14F-4D97-AF65-F5344CB8AC3E}">
        <p14:creationId xmlns:p14="http://schemas.microsoft.com/office/powerpoint/2010/main" val="1445833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2031"/>
            <a:ext cx="8229600" cy="5590185"/>
          </a:xfrm>
        </p:spPr>
        <p:txBody>
          <a:bodyPr>
            <a:normAutofit fontScale="92500"/>
          </a:bodyPr>
          <a:lstStyle/>
          <a:p>
            <a:pPr marL="0" indent="0">
              <a:buNone/>
            </a:pPr>
            <a:r>
              <a:rPr lang="en-US" sz="2200" b="1" dirty="0">
                <a:solidFill>
                  <a:schemeClr val="tx2"/>
                </a:solidFill>
              </a:rPr>
              <a:t>You have read an excerpt from </a:t>
            </a:r>
            <a:r>
              <a:rPr lang="en-US" sz="2200" b="1" i="1" dirty="0">
                <a:solidFill>
                  <a:schemeClr val="tx2"/>
                </a:solidFill>
              </a:rPr>
              <a:t>Out of the Dust. </a:t>
            </a:r>
            <a:r>
              <a:rPr lang="en-US" sz="2200" b="1" dirty="0">
                <a:solidFill>
                  <a:schemeClr val="tx2"/>
                </a:solidFill>
              </a:rPr>
              <a:t>Now watch the video below of a student’s presentation of the book. </a:t>
            </a:r>
          </a:p>
          <a:p>
            <a:pPr marL="0" indent="0">
              <a:buNone/>
            </a:pPr>
            <a:endParaRPr lang="en-US" sz="2200" b="1" i="1" dirty="0">
              <a:hlinkClick r:id="rId3"/>
            </a:endParaRPr>
          </a:p>
          <a:p>
            <a:pPr marL="0" indent="0">
              <a:buNone/>
            </a:pPr>
            <a:r>
              <a:rPr lang="en-US" sz="2200" b="1" dirty="0">
                <a:hlinkClick r:id="rId3"/>
              </a:rPr>
              <a:t>https://www.youtube.com/watch?v=T2rtj2lGdRg</a:t>
            </a:r>
            <a:endParaRPr lang="en-US" sz="2200" b="1" dirty="0"/>
          </a:p>
          <a:p>
            <a:pPr marL="0" indent="0">
              <a:buNone/>
            </a:pPr>
            <a:endParaRPr lang="en-US" sz="2200" b="1" dirty="0">
              <a:solidFill>
                <a:schemeClr val="tx2"/>
              </a:solidFill>
            </a:endParaRPr>
          </a:p>
          <a:p>
            <a:pPr marL="0" indent="0">
              <a:buNone/>
            </a:pPr>
            <a:r>
              <a:rPr lang="en-US" sz="2200" b="1" dirty="0">
                <a:solidFill>
                  <a:schemeClr val="tx2"/>
                </a:solidFill>
              </a:rPr>
              <a:t>How do the details provided in the video help the reader understand why, in the poem, Billie Jo refers to piano playing as “supremely heaven”?</a:t>
            </a:r>
          </a:p>
          <a:p>
            <a:pPr marL="342900" indent="-342900">
              <a:buAutoNum type="alphaUcPeriod"/>
            </a:pPr>
            <a:r>
              <a:rPr lang="en-US" sz="2200" dirty="0">
                <a:solidFill>
                  <a:schemeClr val="tx2"/>
                </a:solidFill>
              </a:rPr>
              <a:t>They explain that Billie Jo likes to be the center of attention. </a:t>
            </a:r>
          </a:p>
          <a:p>
            <a:pPr marL="342900" indent="-342900">
              <a:buAutoNum type="alphaUcPeriod"/>
            </a:pPr>
            <a:r>
              <a:rPr lang="en-US" sz="2200" dirty="0">
                <a:solidFill>
                  <a:schemeClr val="tx2"/>
                </a:solidFill>
              </a:rPr>
              <a:t>They explain how talented Billie Jo is and how much people like to hear her play.</a:t>
            </a:r>
          </a:p>
          <a:p>
            <a:pPr marL="342900" indent="-342900">
              <a:buAutoNum type="alphaUcPeriod"/>
            </a:pPr>
            <a:r>
              <a:rPr lang="en-US" sz="2200" dirty="0">
                <a:solidFill>
                  <a:schemeClr val="tx2"/>
                </a:solidFill>
              </a:rPr>
              <a:t>They explain how bad the conditions are in Billie Jo’s life and why she appreciates being able to play. </a:t>
            </a:r>
          </a:p>
          <a:p>
            <a:pPr marL="342900" indent="-342900">
              <a:buAutoNum type="alphaUcPeriod"/>
            </a:pPr>
            <a:r>
              <a:rPr lang="en-US" sz="2200" dirty="0">
                <a:solidFill>
                  <a:schemeClr val="tx2"/>
                </a:solidFill>
              </a:rPr>
              <a:t>They explain how proud Billie Jo’s family is of her and her talent. </a:t>
            </a:r>
          </a:p>
        </p:txBody>
      </p:sp>
      <p:sp>
        <p:nvSpPr>
          <p:cNvPr id="5" name="Rectangle 4"/>
          <p:cNvSpPr/>
          <p:nvPr/>
        </p:nvSpPr>
        <p:spPr>
          <a:xfrm>
            <a:off x="655093" y="6012216"/>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stimuli:  </a:t>
            </a:r>
            <a:r>
              <a:rPr lang="en-US" sz="1400" i="1" dirty="0">
                <a:latin typeface="Calibri" panose="020F0502020204030204" pitchFamily="34" charset="0"/>
                <a:ea typeface="Calibri" panose="020F0502020204030204" pitchFamily="34" charset="0"/>
                <a:cs typeface="Times New Roman" panose="02020603050405020304" pitchFamily="18" charset="0"/>
              </a:rPr>
              <a:t>Out of the Dust </a:t>
            </a:r>
            <a:r>
              <a:rPr lang="en-US" sz="1400" dirty="0">
                <a:latin typeface="Calibri" panose="020F0502020204030204" pitchFamily="34" charset="0"/>
                <a:ea typeface="Calibri" panose="020F0502020204030204" pitchFamily="34" charset="0"/>
                <a:cs typeface="Times New Roman" panose="02020603050405020304" pitchFamily="18" charset="0"/>
              </a:rPr>
              <a:t>by Karen Hesse and video “Out of the Dust Book Trailer”</a:t>
            </a:r>
            <a:endParaRPr lang="en-US" sz="1400" dirty="0"/>
          </a:p>
        </p:txBody>
      </p:sp>
    </p:spTree>
    <p:extLst>
      <p:ext uri="{BB962C8B-B14F-4D97-AF65-F5344CB8AC3E}">
        <p14:creationId xmlns:p14="http://schemas.microsoft.com/office/powerpoint/2010/main" val="3056825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CCSS.ELA-Literacy.RL.4.8</a:t>
            </a:r>
          </a:p>
        </p:txBody>
      </p:sp>
      <p:sp>
        <p:nvSpPr>
          <p:cNvPr id="3" name="Content Placeholder 2"/>
          <p:cNvSpPr>
            <a:spLocks noGrp="1"/>
          </p:cNvSpPr>
          <p:nvPr>
            <p:ph idx="1"/>
          </p:nvPr>
        </p:nvSpPr>
        <p:spPr/>
        <p:txBody>
          <a:bodyPr anchor="ctr"/>
          <a:lstStyle/>
          <a:p>
            <a:pPr marL="0" indent="0" algn="ctr">
              <a:buNone/>
            </a:pPr>
            <a:r>
              <a:rPr lang="en-US" sz="2400" dirty="0"/>
              <a:t>Standard 8 does not apply to literature</a:t>
            </a:r>
          </a:p>
          <a:p>
            <a:endParaRPr lang="en-US" b="1" dirty="0"/>
          </a:p>
        </p:txBody>
      </p:sp>
    </p:spTree>
    <p:extLst>
      <p:ext uri="{BB962C8B-B14F-4D97-AF65-F5344CB8AC3E}">
        <p14:creationId xmlns:p14="http://schemas.microsoft.com/office/powerpoint/2010/main" val="1279943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2"/>
                </a:solidFill>
              </a:rPr>
              <a:t>CCSS.ELA-Literacy.RL.4.9</a:t>
            </a:r>
          </a:p>
        </p:txBody>
      </p:sp>
      <p:sp>
        <p:nvSpPr>
          <p:cNvPr id="3" name="Content Placeholder 2"/>
          <p:cNvSpPr>
            <a:spLocks noGrp="1"/>
          </p:cNvSpPr>
          <p:nvPr>
            <p:ph idx="1"/>
          </p:nvPr>
        </p:nvSpPr>
        <p:spPr/>
        <p:txBody>
          <a:bodyPr>
            <a:normAutofit/>
          </a:bodyPr>
          <a:lstStyle/>
          <a:p>
            <a:pPr marL="0" indent="0">
              <a:buNone/>
            </a:pPr>
            <a:r>
              <a:rPr lang="en-US" sz="2400" dirty="0">
                <a:solidFill>
                  <a:schemeClr val="accent2"/>
                </a:solidFill>
              </a:rPr>
              <a:t>Compare and contrast </a:t>
            </a:r>
            <a:r>
              <a:rPr lang="en-US" sz="2400" dirty="0">
                <a:solidFill>
                  <a:schemeClr val="tx2"/>
                </a:solidFill>
              </a:rPr>
              <a:t>the treatment of similar themes and topics (e.g., opposition of good and evil) and patterns of events (e.g., the quest) in stories, myths, and traditional literature from different cultures. </a:t>
            </a:r>
          </a:p>
        </p:txBody>
      </p:sp>
    </p:spTree>
    <p:extLst>
      <p:ext uri="{BB962C8B-B14F-4D97-AF65-F5344CB8AC3E}">
        <p14:creationId xmlns:p14="http://schemas.microsoft.com/office/powerpoint/2010/main" val="61135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Reading Standards for Literature</a:t>
            </a:r>
          </a:p>
        </p:txBody>
      </p:sp>
    </p:spTree>
    <p:extLst>
      <p:ext uri="{BB962C8B-B14F-4D97-AF65-F5344CB8AC3E}">
        <p14:creationId xmlns:p14="http://schemas.microsoft.com/office/powerpoint/2010/main" val="100540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4785"/>
            <a:ext cx="8229600" cy="4977089"/>
          </a:xfrm>
        </p:spPr>
        <p:txBody>
          <a:bodyPr>
            <a:normAutofit/>
          </a:bodyPr>
          <a:lstStyle/>
          <a:p>
            <a:pPr marL="0" indent="0">
              <a:buNone/>
            </a:pPr>
            <a:r>
              <a:rPr lang="en-US" sz="2400" b="1" dirty="0"/>
              <a:t>Which topic is shared by </a:t>
            </a:r>
            <a:r>
              <a:rPr lang="en-US" sz="2400" b="1" u="sng" dirty="0"/>
              <a:t>both</a:t>
            </a:r>
            <a:r>
              <a:rPr lang="en-US" sz="2400" b="1" dirty="0"/>
              <a:t> the text and the poem?</a:t>
            </a:r>
            <a:endParaRPr lang="en-US" sz="2400" dirty="0"/>
          </a:p>
          <a:p>
            <a:pPr marL="342900" indent="-342900">
              <a:buAutoNum type="alphaUcPeriod"/>
            </a:pPr>
            <a:r>
              <a:rPr lang="en-US" sz="2400" dirty="0"/>
              <a:t>An injury that has prevented a character from playing an instrument</a:t>
            </a:r>
          </a:p>
          <a:p>
            <a:pPr marL="342900" indent="-342900">
              <a:buAutoNum type="alphaUcPeriod"/>
            </a:pPr>
            <a:r>
              <a:rPr lang="en-US" sz="2400" dirty="0"/>
              <a:t>The relationship between a character and a brother or sister</a:t>
            </a:r>
          </a:p>
          <a:p>
            <a:pPr marL="342900" indent="-342900">
              <a:buAutoNum type="alphaUcPeriod"/>
            </a:pPr>
            <a:r>
              <a:rPr lang="en-US" sz="2400" dirty="0"/>
              <a:t>The love a character has for playing an instrument</a:t>
            </a:r>
          </a:p>
          <a:p>
            <a:pPr marL="342900" indent="-342900">
              <a:buAutoNum type="alphaUcPeriod"/>
            </a:pPr>
            <a:r>
              <a:rPr lang="en-US" sz="2400" dirty="0"/>
              <a:t>The importance a character places on having friends for support </a:t>
            </a:r>
          </a:p>
        </p:txBody>
      </p:sp>
      <p:sp>
        <p:nvSpPr>
          <p:cNvPr id="5" name="Rectangle 4"/>
          <p:cNvSpPr/>
          <p:nvPr/>
        </p:nvSpPr>
        <p:spPr>
          <a:xfrm>
            <a:off x="457200" y="6012216"/>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Yang the Eldest and His Odd Jobs</a:t>
            </a:r>
            <a:r>
              <a:rPr lang="en-US" sz="1400" dirty="0">
                <a:latin typeface="Calibri" panose="020F0502020204030204" pitchFamily="34" charset="0"/>
                <a:ea typeface="Calibri" panose="020F0502020204030204" pitchFamily="34" charset="0"/>
                <a:cs typeface="Times New Roman" panose="02020603050405020304" pitchFamily="18" charset="0"/>
              </a:rPr>
              <a:t> by Lensey Namioka and </a:t>
            </a:r>
            <a:r>
              <a:rPr lang="en-US" sz="1400" i="1" dirty="0">
                <a:latin typeface="Calibri" panose="020F0502020204030204" pitchFamily="34" charset="0"/>
                <a:ea typeface="Calibri" panose="020F0502020204030204" pitchFamily="34" charset="0"/>
                <a:cs typeface="Times New Roman" panose="02020603050405020304" pitchFamily="18" charset="0"/>
              </a:rPr>
              <a:t>Out of the Dust </a:t>
            </a:r>
            <a:r>
              <a:rPr lang="en-US" sz="1400" dirty="0">
                <a:latin typeface="Calibri" panose="020F0502020204030204" pitchFamily="34" charset="0"/>
                <a:ea typeface="Calibri" panose="020F0502020204030204" pitchFamily="34" charset="0"/>
                <a:cs typeface="Times New Roman" panose="02020603050405020304" pitchFamily="18" charset="0"/>
              </a:rPr>
              <a:t>by Karen Hesse</a:t>
            </a:r>
            <a:endParaRPr lang="en-US" sz="1400" dirty="0"/>
          </a:p>
        </p:txBody>
      </p:sp>
    </p:spTree>
    <p:extLst>
      <p:ext uri="{BB962C8B-B14F-4D97-AF65-F5344CB8AC3E}">
        <p14:creationId xmlns:p14="http://schemas.microsoft.com/office/powerpoint/2010/main" val="2335124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2369"/>
            <a:ext cx="8229600" cy="5463783"/>
          </a:xfrm>
        </p:spPr>
        <p:txBody>
          <a:bodyPr/>
          <a:lstStyle/>
          <a:p>
            <a:pPr marL="0" indent="0">
              <a:buNone/>
            </a:pPr>
            <a:r>
              <a:rPr lang="en-US" sz="2000" b="1" dirty="0"/>
              <a:t>From the list of themes, choose the </a:t>
            </a:r>
            <a:r>
              <a:rPr lang="en-US" sz="2000" b="1" u="sng" dirty="0"/>
              <a:t>main</a:t>
            </a:r>
            <a:r>
              <a:rPr lang="en-US" sz="2000" b="1" dirty="0"/>
              <a:t> theme shared by </a:t>
            </a:r>
            <a:r>
              <a:rPr lang="en-US" sz="2000" b="1" i="1" dirty="0"/>
              <a:t>Yang the Eldest and His Odd Jobs</a:t>
            </a:r>
            <a:r>
              <a:rPr lang="en-US" sz="2000" b="1" dirty="0"/>
              <a:t> and </a:t>
            </a:r>
            <a:r>
              <a:rPr lang="en-US" sz="2000" b="1" i="1" dirty="0"/>
              <a:t>Out of the Dust</a:t>
            </a:r>
            <a:r>
              <a:rPr lang="en-US" sz="2000" b="1" dirty="0"/>
              <a:t> and drag it in the correct place on the chart. Then, choose one statement from Text 1 and one statement from Text 2 that support this theme. Drag the supporting statements to their correct place on the chart.</a:t>
            </a:r>
            <a:endParaRPr lang="en-US" sz="2000" dirty="0"/>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26461364"/>
              </p:ext>
            </p:extLst>
          </p:nvPr>
        </p:nvGraphicFramePr>
        <p:xfrm>
          <a:off x="1025289" y="2418473"/>
          <a:ext cx="7093422" cy="3862729"/>
        </p:xfrm>
        <a:graphic>
          <a:graphicData uri="http://schemas.openxmlformats.org/drawingml/2006/table">
            <a:tbl>
              <a:tblPr firstRow="1" firstCol="1" bandRow="1">
                <a:tableStyleId>{5C22544A-7EE6-4342-B048-85BDC9FD1C3A}</a:tableStyleId>
              </a:tblPr>
              <a:tblGrid>
                <a:gridCol w="2364474">
                  <a:extLst>
                    <a:ext uri="{9D8B030D-6E8A-4147-A177-3AD203B41FA5}">
                      <a16:colId xmlns:a16="http://schemas.microsoft.com/office/drawing/2014/main" val="20000"/>
                    </a:ext>
                  </a:extLst>
                </a:gridCol>
                <a:gridCol w="2364474">
                  <a:extLst>
                    <a:ext uri="{9D8B030D-6E8A-4147-A177-3AD203B41FA5}">
                      <a16:colId xmlns:a16="http://schemas.microsoft.com/office/drawing/2014/main" val="20001"/>
                    </a:ext>
                  </a:extLst>
                </a:gridCol>
                <a:gridCol w="2364474">
                  <a:extLst>
                    <a:ext uri="{9D8B030D-6E8A-4147-A177-3AD203B41FA5}">
                      <a16:colId xmlns:a16="http://schemas.microsoft.com/office/drawing/2014/main" val="20002"/>
                    </a:ext>
                  </a:extLst>
                </a:gridCol>
              </a:tblGrid>
              <a:tr h="773721">
                <a:tc>
                  <a:txBody>
                    <a:bodyPr/>
                    <a:lstStyle/>
                    <a:p>
                      <a:pPr marL="0" marR="0" indent="0" algn="ctr">
                        <a:lnSpc>
                          <a:spcPts val="1480"/>
                        </a:lnSpc>
                        <a:spcBef>
                          <a:spcPts val="0"/>
                        </a:spcBef>
                        <a:spcAft>
                          <a:spcPts val="0"/>
                        </a:spcAft>
                      </a:pPr>
                      <a:r>
                        <a:rPr lang="en-US" sz="2000" dirty="0">
                          <a:effectLst/>
                          <a:latin typeface="Lucida Sans" panose="020B0602030504020204" pitchFamily="34" charset="0"/>
                        </a:rPr>
                        <a:t>Main Theme in Both Texts </a:t>
                      </a:r>
                      <a:endParaRPr lang="en-US" sz="20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indent="0" algn="ctr">
                        <a:lnSpc>
                          <a:spcPts val="1480"/>
                        </a:lnSpc>
                        <a:spcBef>
                          <a:spcPts val="0"/>
                        </a:spcBef>
                        <a:spcAft>
                          <a:spcPts val="0"/>
                        </a:spcAft>
                      </a:pPr>
                      <a:r>
                        <a:rPr lang="en-US" sz="2000" dirty="0">
                          <a:effectLst/>
                          <a:latin typeface="Lucida Sans" panose="020B0602030504020204" pitchFamily="34" charset="0"/>
                        </a:rPr>
                        <a:t>Support from</a:t>
                      </a:r>
                      <a:r>
                        <a:rPr lang="en-US" sz="2000" i="1" dirty="0">
                          <a:effectLst/>
                          <a:latin typeface="Lucida Sans" panose="020B0602030504020204" pitchFamily="34" charset="0"/>
                        </a:rPr>
                        <a:t> Yang</a:t>
                      </a:r>
                      <a:r>
                        <a:rPr lang="en-US" sz="2000" i="1" baseline="0" dirty="0">
                          <a:effectLst/>
                          <a:latin typeface="Lucida Sans" panose="020B0602030504020204" pitchFamily="34" charset="0"/>
                        </a:rPr>
                        <a:t> </a:t>
                      </a:r>
                      <a:r>
                        <a:rPr lang="en-US" sz="2000" i="1" dirty="0">
                          <a:effectLst/>
                          <a:latin typeface="Lucida Sans" panose="020B0602030504020204" pitchFamily="34" charset="0"/>
                        </a:rPr>
                        <a:t>the Eldest</a:t>
                      </a:r>
                      <a:r>
                        <a:rPr lang="en-US" sz="2000" i="1" baseline="0" dirty="0">
                          <a:effectLst/>
                          <a:latin typeface="Lucida Sans" panose="020B0602030504020204" pitchFamily="34" charset="0"/>
                        </a:rPr>
                        <a:t> and his Odd Jobs</a:t>
                      </a:r>
                      <a:endParaRPr lang="en-US" sz="2000" i="1"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indent="0" algn="ctr">
                        <a:lnSpc>
                          <a:spcPts val="1480"/>
                        </a:lnSpc>
                        <a:spcBef>
                          <a:spcPts val="0"/>
                        </a:spcBef>
                        <a:spcAft>
                          <a:spcPts val="0"/>
                        </a:spcAft>
                      </a:pPr>
                      <a:r>
                        <a:rPr lang="en-US" sz="2000" dirty="0">
                          <a:effectLst/>
                          <a:latin typeface="Lucida Sans" panose="020B0602030504020204" pitchFamily="34" charset="0"/>
                        </a:rPr>
                        <a:t>Support from </a:t>
                      </a:r>
                      <a:r>
                        <a:rPr lang="en-US" sz="2000" i="1" dirty="0">
                          <a:effectLst/>
                          <a:latin typeface="Lucida Sans" panose="020B0602030504020204" pitchFamily="34" charset="0"/>
                        </a:rPr>
                        <a:t>Out of the Dust</a:t>
                      </a:r>
                      <a:endParaRPr lang="en-US" sz="2000" i="1"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0"/>
                  </a:ext>
                </a:extLst>
              </a:tr>
              <a:tr h="786991">
                <a:tc>
                  <a:txBody>
                    <a:bodyPr/>
                    <a:lstStyle/>
                    <a:p>
                      <a:pPr marL="0" marR="0" indent="0" algn="ctr" defTabSz="457200" rtl="0" eaLnBrk="1" latinLnBrk="0" hangingPunct="1">
                        <a:lnSpc>
                          <a:spcPts val="1480"/>
                        </a:lnSpc>
                        <a:spcBef>
                          <a:spcPts val="0"/>
                        </a:spcBef>
                        <a:spcAft>
                          <a:spcPts val="0"/>
                        </a:spcAft>
                      </a:pPr>
                      <a:r>
                        <a:rPr lang="en-US" sz="2000" dirty="0">
                          <a:effectLst/>
                          <a:latin typeface="Lucida Sans" panose="020B0602030504020204" pitchFamily="34" charset="0"/>
                        </a:rPr>
                        <a:t> </a:t>
                      </a:r>
                      <a:endParaRPr lang="en-US" sz="2000" b="1" kern="1200" dirty="0">
                        <a:solidFill>
                          <a:schemeClr val="lt1"/>
                        </a:solidFill>
                        <a:effectLst/>
                        <a:latin typeface="Lucida Sans" panose="020B0602030504020204" pitchFamily="34" charset="0"/>
                        <a:ea typeface="+mn-ea"/>
                        <a:cs typeface="+mn-cs"/>
                      </a:endParaRPr>
                    </a:p>
                    <a:p>
                      <a:pPr marL="0" marR="0" indent="0" algn="ctr">
                        <a:lnSpc>
                          <a:spcPts val="1480"/>
                        </a:lnSpc>
                        <a:spcBef>
                          <a:spcPts val="0"/>
                        </a:spcBef>
                        <a:spcAft>
                          <a:spcPts val="0"/>
                        </a:spcAft>
                      </a:pPr>
                      <a:r>
                        <a:rPr lang="en-US" sz="2000" dirty="0">
                          <a:effectLst/>
                          <a:latin typeface="Lucida Sans" panose="020B0602030504020204" pitchFamily="34" charset="0"/>
                        </a:rPr>
                        <a:t> </a:t>
                      </a:r>
                      <a:endParaRPr lang="en-US" sz="20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solidFill>
                      <a:schemeClr val="bg2">
                        <a:lumMod val="60000"/>
                        <a:lumOff val="40000"/>
                      </a:schemeClr>
                    </a:solidFill>
                  </a:tcPr>
                </a:tc>
                <a:tc>
                  <a:txBody>
                    <a:bodyPr/>
                    <a:lstStyle/>
                    <a:p>
                      <a:pPr marL="0" marR="0" indent="0" algn="ctr">
                        <a:lnSpc>
                          <a:spcPts val="1480"/>
                        </a:lnSpc>
                        <a:spcBef>
                          <a:spcPts val="0"/>
                        </a:spcBef>
                        <a:spcAft>
                          <a:spcPts val="0"/>
                        </a:spcAft>
                      </a:pPr>
                      <a:r>
                        <a:rPr lang="en-US" sz="2000" dirty="0">
                          <a:effectLst/>
                          <a:latin typeface="Lucida Sans" panose="020B0602030504020204" pitchFamily="34" charset="0"/>
                        </a:rPr>
                        <a:t> </a:t>
                      </a:r>
                      <a:endParaRPr lang="en-US" sz="20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indent="0" algn="ctr">
                        <a:lnSpc>
                          <a:spcPts val="1480"/>
                        </a:lnSpc>
                        <a:spcBef>
                          <a:spcPts val="0"/>
                        </a:spcBef>
                        <a:spcAft>
                          <a:spcPts val="0"/>
                        </a:spcAft>
                      </a:pPr>
                      <a:r>
                        <a:rPr lang="en-US" sz="2000" dirty="0">
                          <a:effectLst/>
                          <a:latin typeface="Lucida Sans" panose="020B0602030504020204" pitchFamily="34" charset="0"/>
                        </a:rPr>
                        <a:t> </a:t>
                      </a:r>
                      <a:endParaRPr lang="en-US" sz="20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302017">
                <a:tc gridSpan="3">
                  <a:txBody>
                    <a:bodyPr/>
                    <a:lstStyle/>
                    <a:p>
                      <a:pPr marL="0" marR="0" indent="0" algn="ctr">
                        <a:lnSpc>
                          <a:spcPts val="1480"/>
                        </a:lnSpc>
                        <a:spcBef>
                          <a:spcPts val="0"/>
                        </a:spcBef>
                        <a:spcAft>
                          <a:spcPts val="0"/>
                        </a:spcAft>
                      </a:pPr>
                      <a:endParaRPr lang="en-US" sz="2000" b="0" u="none" dirty="0">
                        <a:solidFill>
                          <a:schemeClr val="tx1"/>
                        </a:solidFill>
                        <a:effectLst/>
                        <a:latin typeface="Lucida Sans" panose="020B0602030504020204" pitchFamily="34" charset="0"/>
                      </a:endParaRPr>
                    </a:p>
                    <a:p>
                      <a:pPr marL="0" marR="0" indent="0" algn="ctr">
                        <a:lnSpc>
                          <a:spcPts val="1480"/>
                        </a:lnSpc>
                        <a:spcBef>
                          <a:spcPts val="0"/>
                        </a:spcBef>
                        <a:spcAft>
                          <a:spcPts val="0"/>
                        </a:spcAft>
                      </a:pPr>
                      <a:r>
                        <a:rPr lang="en-US" sz="2000" b="0" u="none" dirty="0">
                          <a:solidFill>
                            <a:schemeClr val="tx1"/>
                          </a:solidFill>
                          <a:effectLst/>
                          <a:latin typeface="Lucida Sans" panose="020B0602030504020204" pitchFamily="34" charset="0"/>
                        </a:rPr>
                        <a:t>Themes</a:t>
                      </a:r>
                    </a:p>
                    <a:p>
                      <a:pPr marL="0" marR="0" indent="0">
                        <a:lnSpc>
                          <a:spcPts val="1480"/>
                        </a:lnSpc>
                        <a:spcBef>
                          <a:spcPts val="0"/>
                        </a:spcBef>
                        <a:spcAft>
                          <a:spcPts val="0"/>
                        </a:spcAft>
                      </a:pPr>
                      <a:r>
                        <a:rPr lang="en-US" sz="2000" b="0" u="none" dirty="0">
                          <a:solidFill>
                            <a:schemeClr val="tx1"/>
                          </a:solidFill>
                          <a:effectLst/>
                          <a:latin typeface="Lucida Sans" panose="020B0602030504020204" pitchFamily="34" charset="0"/>
                        </a:rPr>
                        <a:t> </a:t>
                      </a:r>
                    </a:p>
                    <a:p>
                      <a:pPr marL="0" marR="0" indent="0">
                        <a:lnSpc>
                          <a:spcPts val="1480"/>
                        </a:lnSpc>
                        <a:spcBef>
                          <a:spcPts val="0"/>
                        </a:spcBef>
                        <a:spcAft>
                          <a:spcPts val="0"/>
                        </a:spcAft>
                      </a:pPr>
                      <a:r>
                        <a:rPr lang="en-US" sz="2000" b="0" u="none" dirty="0">
                          <a:solidFill>
                            <a:schemeClr val="tx1"/>
                          </a:solidFill>
                          <a:effectLst/>
                          <a:latin typeface="Lucida Sans" panose="020B0602030504020204" pitchFamily="34" charset="0"/>
                        </a:rPr>
                        <a:t>Musicians enjoy being around each other.</a:t>
                      </a:r>
                    </a:p>
                    <a:p>
                      <a:pPr marL="0" marR="0" indent="0">
                        <a:lnSpc>
                          <a:spcPts val="1480"/>
                        </a:lnSpc>
                        <a:spcBef>
                          <a:spcPts val="0"/>
                        </a:spcBef>
                        <a:spcAft>
                          <a:spcPts val="0"/>
                        </a:spcAft>
                      </a:pPr>
                      <a:r>
                        <a:rPr lang="en-US" sz="2000" b="0" u="none" dirty="0">
                          <a:solidFill>
                            <a:schemeClr val="tx1"/>
                          </a:solidFill>
                          <a:effectLst/>
                          <a:latin typeface="Lucida Sans" panose="020B0602030504020204" pitchFamily="34" charset="0"/>
                        </a:rPr>
                        <a:t> </a:t>
                      </a:r>
                    </a:p>
                    <a:p>
                      <a:pPr marL="0" marR="0" indent="0">
                        <a:lnSpc>
                          <a:spcPts val="1480"/>
                        </a:lnSpc>
                        <a:spcBef>
                          <a:spcPts val="0"/>
                        </a:spcBef>
                        <a:spcAft>
                          <a:spcPts val="0"/>
                        </a:spcAft>
                      </a:pPr>
                      <a:r>
                        <a:rPr lang="en-US" sz="2000" b="0" u="none" dirty="0">
                          <a:solidFill>
                            <a:schemeClr val="tx1"/>
                          </a:solidFill>
                          <a:effectLst/>
                          <a:latin typeface="Lucida Sans" panose="020B0602030504020204" pitchFamily="34" charset="0"/>
                        </a:rPr>
                        <a:t>Musicians need a lot of admiration and support.</a:t>
                      </a:r>
                    </a:p>
                    <a:p>
                      <a:pPr marL="0" marR="0" indent="0">
                        <a:lnSpc>
                          <a:spcPts val="1480"/>
                        </a:lnSpc>
                        <a:spcBef>
                          <a:spcPts val="0"/>
                        </a:spcBef>
                        <a:spcAft>
                          <a:spcPts val="0"/>
                        </a:spcAft>
                      </a:pPr>
                      <a:r>
                        <a:rPr lang="en-US" sz="2000" b="0" u="none" dirty="0">
                          <a:solidFill>
                            <a:schemeClr val="tx1"/>
                          </a:solidFill>
                          <a:effectLst/>
                          <a:latin typeface="Lucida Sans" panose="020B0602030504020204" pitchFamily="34" charset="0"/>
                        </a:rPr>
                        <a:t> </a:t>
                      </a:r>
                    </a:p>
                    <a:p>
                      <a:pPr marL="0" marR="0" indent="0">
                        <a:lnSpc>
                          <a:spcPts val="1480"/>
                        </a:lnSpc>
                        <a:spcBef>
                          <a:spcPts val="0"/>
                        </a:spcBef>
                        <a:spcAft>
                          <a:spcPts val="0"/>
                        </a:spcAft>
                      </a:pPr>
                      <a:r>
                        <a:rPr lang="en-US" sz="2000" b="0" u="none" dirty="0">
                          <a:solidFill>
                            <a:schemeClr val="tx1"/>
                          </a:solidFill>
                          <a:effectLst/>
                          <a:latin typeface="Lucida Sans" panose="020B0602030504020204" pitchFamily="34" charset="0"/>
                        </a:rPr>
                        <a:t>Music can bring happiness to people’s lives.</a:t>
                      </a:r>
                    </a:p>
                    <a:p>
                      <a:pPr marL="0" marR="0" indent="0">
                        <a:lnSpc>
                          <a:spcPts val="1480"/>
                        </a:lnSpc>
                        <a:spcBef>
                          <a:spcPts val="0"/>
                        </a:spcBef>
                        <a:spcAft>
                          <a:spcPts val="0"/>
                        </a:spcAft>
                      </a:pPr>
                      <a:r>
                        <a:rPr lang="en-US" sz="2000" b="0" u="none" dirty="0">
                          <a:solidFill>
                            <a:schemeClr val="tx1"/>
                          </a:solidFill>
                          <a:effectLst/>
                          <a:latin typeface="Lucida Sans" panose="020B0602030504020204" pitchFamily="34" charset="0"/>
                        </a:rPr>
                        <a:t> </a:t>
                      </a:r>
                    </a:p>
                    <a:p>
                      <a:pPr marL="0" marR="0" indent="0">
                        <a:lnSpc>
                          <a:spcPts val="1480"/>
                        </a:lnSpc>
                        <a:spcBef>
                          <a:spcPts val="0"/>
                        </a:spcBef>
                        <a:spcAft>
                          <a:spcPts val="0"/>
                        </a:spcAft>
                      </a:pPr>
                      <a:r>
                        <a:rPr lang="en-US" sz="2000" b="0" u="none" dirty="0">
                          <a:solidFill>
                            <a:schemeClr val="tx1"/>
                          </a:solidFill>
                          <a:effectLst/>
                          <a:latin typeface="Lucida Sans" panose="020B0602030504020204" pitchFamily="34" charset="0"/>
                        </a:rPr>
                        <a:t>Musicians must practice in order to play well.</a:t>
                      </a:r>
                    </a:p>
                    <a:p>
                      <a:pPr marL="0" marR="0" indent="0">
                        <a:lnSpc>
                          <a:spcPts val="1480"/>
                        </a:lnSpc>
                        <a:spcBef>
                          <a:spcPts val="0"/>
                        </a:spcBef>
                        <a:spcAft>
                          <a:spcPts val="0"/>
                        </a:spcAft>
                      </a:pPr>
                      <a:r>
                        <a:rPr lang="en-US" sz="2000" u="sng" dirty="0">
                          <a:effectLst/>
                          <a:latin typeface="Lucida Sans" panose="020B0602030504020204" pitchFamily="34" charset="0"/>
                        </a:rPr>
                        <a:t> </a:t>
                      </a:r>
                      <a:endParaRPr lang="en-US" sz="2000" u="sng" dirty="0">
                        <a:effectLst/>
                        <a:latin typeface="Lucida Sans" panose="020B0602030504020204" pitchFamily="34" charset="0"/>
                        <a:ea typeface="Calibri" panose="020F0502020204030204" pitchFamily="34" charset="0"/>
                        <a:cs typeface="Times New Roman" panose="02020603050405020304" pitchFamily="18" charset="0"/>
                      </a:endParaRPr>
                    </a:p>
                    <a:p>
                      <a:pPr marL="0" marR="0" indent="0">
                        <a:lnSpc>
                          <a:spcPts val="1480"/>
                        </a:lnSpc>
                        <a:spcBef>
                          <a:spcPts val="0"/>
                        </a:spcBef>
                        <a:spcAft>
                          <a:spcPts val="0"/>
                        </a:spcAft>
                      </a:pPr>
                      <a:endParaRPr lang="en-US" sz="20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solidFill>
                      <a:schemeClr val="bg2">
                        <a:lumMod val="60000"/>
                        <a:lumOff val="40000"/>
                      </a:schemeClr>
                    </a:solidFill>
                  </a:tcPr>
                </a:tc>
                <a:tc hMerge="1">
                  <a:txBody>
                    <a:bodyPr/>
                    <a:lstStyle/>
                    <a:p>
                      <a:pPr marL="0" marR="0" indent="0">
                        <a:lnSpc>
                          <a:spcPts val="148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indent="0">
                        <a:lnSpc>
                          <a:spcPts val="148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03764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6146" y="5414339"/>
            <a:ext cx="8031707" cy="253916"/>
          </a:xfrm>
          <a:prstGeom prst="rect">
            <a:avLst/>
          </a:prstGeom>
        </p:spPr>
        <p:txBody>
          <a:bodyPr wrap="square">
            <a:spAutoFit/>
          </a:bodyPr>
          <a:lstStyle/>
          <a:p>
            <a:pPr algn="ctr"/>
            <a:r>
              <a:rPr lang="en-US" sz="105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050" i="1" dirty="0">
                <a:latin typeface="Calibri" panose="020F0502020204030204" pitchFamily="34" charset="0"/>
                <a:ea typeface="Calibri" panose="020F0502020204030204" pitchFamily="34" charset="0"/>
                <a:cs typeface="Times New Roman" panose="02020603050405020304" pitchFamily="18" charset="0"/>
              </a:rPr>
              <a:t>Yang the Eldest and His Odd Jobs</a:t>
            </a:r>
            <a:r>
              <a:rPr lang="en-US" sz="1050" dirty="0">
                <a:latin typeface="Calibri" panose="020F0502020204030204" pitchFamily="34" charset="0"/>
                <a:ea typeface="Calibri" panose="020F0502020204030204" pitchFamily="34" charset="0"/>
                <a:cs typeface="Times New Roman" panose="02020603050405020304" pitchFamily="18" charset="0"/>
              </a:rPr>
              <a:t> by Lensey Namioka and </a:t>
            </a:r>
            <a:r>
              <a:rPr lang="en-US" sz="1050" i="1" dirty="0">
                <a:latin typeface="Calibri" panose="020F0502020204030204" pitchFamily="34" charset="0"/>
                <a:ea typeface="Calibri" panose="020F0502020204030204" pitchFamily="34" charset="0"/>
                <a:cs typeface="Times New Roman" panose="02020603050405020304" pitchFamily="18" charset="0"/>
              </a:rPr>
              <a:t>Out of the Dust </a:t>
            </a:r>
            <a:r>
              <a:rPr lang="en-US" sz="1050" dirty="0">
                <a:latin typeface="Calibri" panose="020F0502020204030204" pitchFamily="34" charset="0"/>
                <a:ea typeface="Calibri" panose="020F0502020204030204" pitchFamily="34" charset="0"/>
                <a:cs typeface="Times New Roman" panose="02020603050405020304" pitchFamily="18" charset="0"/>
              </a:rPr>
              <a:t>by Karen Hesse</a:t>
            </a:r>
            <a:endParaRPr lang="en-US" sz="1050" dirty="0"/>
          </a:p>
        </p:txBody>
      </p:sp>
      <p:graphicFrame>
        <p:nvGraphicFramePr>
          <p:cNvPr id="6" name="Table 5"/>
          <p:cNvGraphicFramePr>
            <a:graphicFrameLocks noGrp="1"/>
          </p:cNvGraphicFramePr>
          <p:nvPr>
            <p:extLst>
              <p:ext uri="{D42A27DB-BD31-4B8C-83A1-F6EECF244321}">
                <p14:modId xmlns:p14="http://schemas.microsoft.com/office/powerpoint/2010/main" val="1442181830"/>
              </p:ext>
            </p:extLst>
          </p:nvPr>
        </p:nvGraphicFramePr>
        <p:xfrm>
          <a:off x="484250" y="791308"/>
          <a:ext cx="8175498" cy="4876947"/>
        </p:xfrm>
        <a:graphic>
          <a:graphicData uri="http://schemas.openxmlformats.org/drawingml/2006/table">
            <a:tbl>
              <a:tblPr firstRow="1" firstCol="1" bandRow="1">
                <a:tableStyleId>{5C22544A-7EE6-4342-B048-85BDC9FD1C3A}</a:tableStyleId>
              </a:tblPr>
              <a:tblGrid>
                <a:gridCol w="4193258">
                  <a:extLst>
                    <a:ext uri="{9D8B030D-6E8A-4147-A177-3AD203B41FA5}">
                      <a16:colId xmlns:a16="http://schemas.microsoft.com/office/drawing/2014/main" val="20000"/>
                    </a:ext>
                  </a:extLst>
                </a:gridCol>
                <a:gridCol w="3982240">
                  <a:extLst>
                    <a:ext uri="{9D8B030D-6E8A-4147-A177-3AD203B41FA5}">
                      <a16:colId xmlns:a16="http://schemas.microsoft.com/office/drawing/2014/main" val="20001"/>
                    </a:ext>
                  </a:extLst>
                </a:gridCol>
              </a:tblGrid>
              <a:tr h="662204">
                <a:tc>
                  <a:txBody>
                    <a:bodyPr/>
                    <a:lstStyle/>
                    <a:p>
                      <a:pPr marL="0" marR="0" indent="0" algn="ctr">
                        <a:lnSpc>
                          <a:spcPts val="1480"/>
                        </a:lnSpc>
                        <a:spcBef>
                          <a:spcPts val="0"/>
                        </a:spcBef>
                        <a:spcAft>
                          <a:spcPts val="0"/>
                        </a:spcAft>
                      </a:pPr>
                      <a:r>
                        <a:rPr lang="en-US" sz="2000" dirty="0">
                          <a:effectLst/>
                          <a:latin typeface="Lucida Sans" panose="020B0602030504020204" pitchFamily="34" charset="0"/>
                        </a:rPr>
                        <a:t>Support from </a:t>
                      </a:r>
                      <a:r>
                        <a:rPr lang="en-US" sz="2000" i="1" dirty="0">
                          <a:effectLst/>
                          <a:latin typeface="Lucida Sans" panose="020B0602030504020204" pitchFamily="34" charset="0"/>
                        </a:rPr>
                        <a:t>Yang the Eldest and His Odd Jobs</a:t>
                      </a:r>
                      <a:endParaRPr lang="en-US" sz="2000" i="1"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indent="0" algn="ctr">
                        <a:lnSpc>
                          <a:spcPts val="1480"/>
                        </a:lnSpc>
                        <a:spcBef>
                          <a:spcPts val="0"/>
                        </a:spcBef>
                        <a:spcAft>
                          <a:spcPts val="0"/>
                        </a:spcAft>
                      </a:pPr>
                      <a:r>
                        <a:rPr lang="en-US" sz="2000" dirty="0">
                          <a:effectLst/>
                          <a:latin typeface="Lucida Sans" panose="020B0602030504020204" pitchFamily="34" charset="0"/>
                        </a:rPr>
                        <a:t>Support from </a:t>
                      </a:r>
                      <a:r>
                        <a:rPr lang="en-US" sz="2000" i="1" dirty="0">
                          <a:effectLst/>
                          <a:latin typeface="Lucida Sans" panose="020B0602030504020204" pitchFamily="34" charset="0"/>
                        </a:rPr>
                        <a:t>Out</a:t>
                      </a:r>
                      <a:r>
                        <a:rPr lang="en-US" sz="2000" i="1" baseline="0" dirty="0">
                          <a:effectLst/>
                          <a:latin typeface="Lucida Sans" panose="020B0602030504020204" pitchFamily="34" charset="0"/>
                        </a:rPr>
                        <a:t> of the Dust</a:t>
                      </a:r>
                      <a:endParaRPr lang="en-US" sz="20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0"/>
                  </a:ext>
                </a:extLst>
              </a:tr>
              <a:tr h="4214743">
                <a:tc>
                  <a:txBody>
                    <a:bodyPr/>
                    <a:lstStyle/>
                    <a:p>
                      <a:pPr marL="0" marR="0" indent="0">
                        <a:lnSpc>
                          <a:spcPts val="1480"/>
                        </a:lnSpc>
                        <a:spcBef>
                          <a:spcPts val="0"/>
                        </a:spcBef>
                        <a:spcAft>
                          <a:spcPts val="0"/>
                        </a:spcAft>
                      </a:pPr>
                      <a:endParaRPr lang="en-US" sz="2000" b="0" dirty="0">
                        <a:solidFill>
                          <a:schemeClr val="tx1"/>
                        </a:solidFill>
                        <a:effectLst/>
                        <a:latin typeface="Lucida Sans" panose="020B0602030504020204" pitchFamily="34" charset="0"/>
                      </a:endParaRPr>
                    </a:p>
                    <a:p>
                      <a:pPr marL="0" marR="0" indent="0">
                        <a:lnSpc>
                          <a:spcPts val="1500"/>
                        </a:lnSpc>
                        <a:spcBef>
                          <a:spcPts val="0"/>
                        </a:spcBef>
                        <a:spcAft>
                          <a:spcPts val="0"/>
                        </a:spcAft>
                      </a:pPr>
                      <a:r>
                        <a:rPr lang="en-US" sz="2000" b="0" dirty="0">
                          <a:solidFill>
                            <a:schemeClr val="tx1"/>
                          </a:solidFill>
                          <a:effectLst/>
                          <a:latin typeface="Lucida Sans" panose="020B0602030504020204" pitchFamily="34" charset="0"/>
                        </a:rPr>
                        <a:t>I thought about what Fourth Brother had said: Eldest Brother had to want to play again.</a:t>
                      </a:r>
                    </a:p>
                    <a:p>
                      <a:pPr marL="0" marR="0" indent="0">
                        <a:lnSpc>
                          <a:spcPts val="1500"/>
                        </a:lnSpc>
                        <a:spcBef>
                          <a:spcPts val="0"/>
                        </a:spcBef>
                        <a:spcAft>
                          <a:spcPts val="0"/>
                        </a:spcAft>
                      </a:pPr>
                      <a:r>
                        <a:rPr lang="en-US" sz="2000" b="0" dirty="0">
                          <a:solidFill>
                            <a:schemeClr val="tx1"/>
                          </a:solidFill>
                          <a:effectLst/>
                          <a:latin typeface="Lucida Sans" panose="020B0602030504020204" pitchFamily="34" charset="0"/>
                        </a:rPr>
                        <a:t> </a:t>
                      </a:r>
                    </a:p>
                    <a:p>
                      <a:pPr marL="0" marR="0" indent="0">
                        <a:lnSpc>
                          <a:spcPts val="1500"/>
                        </a:lnSpc>
                        <a:spcBef>
                          <a:spcPts val="0"/>
                        </a:spcBef>
                        <a:spcAft>
                          <a:spcPts val="0"/>
                        </a:spcAft>
                      </a:pPr>
                      <a:endParaRPr lang="en-US" sz="2000" b="0" dirty="0">
                        <a:solidFill>
                          <a:schemeClr val="tx1"/>
                        </a:solidFill>
                        <a:effectLst/>
                        <a:latin typeface="Lucida Sans" panose="020B0602030504020204" pitchFamily="34" charset="0"/>
                      </a:endParaRPr>
                    </a:p>
                    <a:p>
                      <a:pPr marL="0" marR="0" indent="0">
                        <a:lnSpc>
                          <a:spcPts val="1500"/>
                        </a:lnSpc>
                        <a:spcBef>
                          <a:spcPts val="0"/>
                        </a:spcBef>
                        <a:spcAft>
                          <a:spcPts val="0"/>
                        </a:spcAft>
                      </a:pPr>
                      <a:r>
                        <a:rPr lang="en-US" sz="2000" b="0" dirty="0">
                          <a:solidFill>
                            <a:schemeClr val="tx1"/>
                          </a:solidFill>
                          <a:effectLst/>
                          <a:latin typeface="Lucida Sans" panose="020B0602030504020204" pitchFamily="34" charset="0"/>
                        </a:rPr>
                        <a:t>Matthew was eager to be part of the plan. </a:t>
                      </a:r>
                    </a:p>
                    <a:p>
                      <a:pPr marL="0" marR="0" indent="0">
                        <a:lnSpc>
                          <a:spcPts val="1500"/>
                        </a:lnSpc>
                        <a:spcBef>
                          <a:spcPts val="0"/>
                        </a:spcBef>
                        <a:spcAft>
                          <a:spcPts val="0"/>
                        </a:spcAft>
                      </a:pPr>
                      <a:r>
                        <a:rPr lang="en-US" sz="2000" b="0" dirty="0">
                          <a:solidFill>
                            <a:schemeClr val="tx1"/>
                          </a:solidFill>
                          <a:effectLst/>
                          <a:latin typeface="Lucida Sans" panose="020B0602030504020204" pitchFamily="34" charset="0"/>
                        </a:rPr>
                        <a:t> </a:t>
                      </a:r>
                    </a:p>
                    <a:p>
                      <a:pPr marL="0" marR="0" indent="0">
                        <a:lnSpc>
                          <a:spcPts val="1500"/>
                        </a:lnSpc>
                        <a:spcBef>
                          <a:spcPts val="0"/>
                        </a:spcBef>
                        <a:spcAft>
                          <a:spcPts val="0"/>
                        </a:spcAft>
                      </a:pPr>
                      <a:endParaRPr lang="en-US" sz="2000" b="0" dirty="0">
                        <a:solidFill>
                          <a:schemeClr val="tx1"/>
                        </a:solidFill>
                        <a:effectLst/>
                        <a:latin typeface="Lucida Sans" panose="020B0602030504020204" pitchFamily="34" charset="0"/>
                      </a:endParaRPr>
                    </a:p>
                    <a:p>
                      <a:pPr marL="0" marR="0" indent="0">
                        <a:lnSpc>
                          <a:spcPts val="1500"/>
                        </a:lnSpc>
                        <a:spcBef>
                          <a:spcPts val="0"/>
                        </a:spcBef>
                        <a:spcAft>
                          <a:spcPts val="0"/>
                        </a:spcAft>
                      </a:pPr>
                      <a:r>
                        <a:rPr lang="en-US" sz="2000" b="0" dirty="0">
                          <a:solidFill>
                            <a:schemeClr val="tx1"/>
                          </a:solidFill>
                          <a:effectLst/>
                          <a:latin typeface="Lucida Sans" panose="020B0602030504020204" pitchFamily="34" charset="0"/>
                        </a:rPr>
                        <a:t>He had obviously practiced hard on the piece, and he went into it without having to worry about the notes.</a:t>
                      </a:r>
                    </a:p>
                    <a:p>
                      <a:pPr marL="0" marR="0" indent="0">
                        <a:lnSpc>
                          <a:spcPts val="1500"/>
                        </a:lnSpc>
                        <a:spcBef>
                          <a:spcPts val="0"/>
                        </a:spcBef>
                        <a:spcAft>
                          <a:spcPts val="0"/>
                        </a:spcAft>
                      </a:pPr>
                      <a:r>
                        <a:rPr lang="en-US" sz="2000" b="0" dirty="0">
                          <a:solidFill>
                            <a:schemeClr val="tx1"/>
                          </a:solidFill>
                          <a:effectLst/>
                          <a:latin typeface="Lucida Sans" panose="020B0602030504020204" pitchFamily="34" charset="0"/>
                        </a:rPr>
                        <a:t> </a:t>
                      </a:r>
                    </a:p>
                    <a:p>
                      <a:pPr marL="0" marR="0" indent="0">
                        <a:lnSpc>
                          <a:spcPts val="1500"/>
                        </a:lnSpc>
                        <a:spcBef>
                          <a:spcPts val="0"/>
                        </a:spcBef>
                        <a:spcAft>
                          <a:spcPts val="0"/>
                        </a:spcAft>
                      </a:pPr>
                      <a:endParaRPr lang="en-US" sz="2000" b="0" dirty="0">
                        <a:solidFill>
                          <a:schemeClr val="tx1"/>
                        </a:solidFill>
                        <a:effectLst/>
                        <a:latin typeface="Lucida Sans" panose="020B0602030504020204" pitchFamily="34" charset="0"/>
                      </a:endParaRPr>
                    </a:p>
                    <a:p>
                      <a:pPr marL="0" marR="0" indent="0">
                        <a:lnSpc>
                          <a:spcPts val="1500"/>
                        </a:lnSpc>
                        <a:spcBef>
                          <a:spcPts val="0"/>
                        </a:spcBef>
                        <a:spcAft>
                          <a:spcPts val="0"/>
                        </a:spcAft>
                      </a:pPr>
                      <a:r>
                        <a:rPr lang="en-US" sz="2000" b="0" dirty="0">
                          <a:solidFill>
                            <a:schemeClr val="tx1"/>
                          </a:solidFill>
                          <a:effectLst/>
                          <a:latin typeface="Lucida Sans" panose="020B0602030504020204" pitchFamily="34" charset="0"/>
                        </a:rPr>
                        <a:t>I glanced at Eldest Brother and saw that tears were rolling down his cheeks.</a:t>
                      </a:r>
                      <a:endParaRPr lang="en-US" sz="2000" b="0" dirty="0">
                        <a:solidFill>
                          <a:schemeClr val="tx1"/>
                        </a:solidFill>
                        <a:effectLst/>
                        <a:latin typeface="Lucida Sans" panose="020B0602030504020204" pitchFamily="34" charset="0"/>
                        <a:ea typeface="Calibri" panose="020F0502020204030204" pitchFamily="34" charset="0"/>
                        <a:cs typeface="Times New Roman" panose="02020603050405020304" pitchFamily="18" charset="0"/>
                      </a:endParaRPr>
                    </a:p>
                    <a:p>
                      <a:pPr marL="0" marR="0" indent="0" algn="ctr">
                        <a:lnSpc>
                          <a:spcPts val="1480"/>
                        </a:lnSpc>
                        <a:spcBef>
                          <a:spcPts val="0"/>
                        </a:spcBef>
                        <a:spcAft>
                          <a:spcPts val="0"/>
                        </a:spcAft>
                      </a:pPr>
                      <a:r>
                        <a:rPr lang="en-US" sz="2000" dirty="0">
                          <a:effectLst/>
                          <a:latin typeface="Lucida Sans" panose="020B0602030504020204" pitchFamily="34" charset="0"/>
                        </a:rPr>
                        <a:t> </a:t>
                      </a:r>
                      <a:endParaRPr lang="en-US" sz="20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solidFill>
                      <a:srgbClr val="CCD3CF"/>
                    </a:solidFill>
                  </a:tcPr>
                </a:tc>
                <a:tc>
                  <a:txBody>
                    <a:bodyPr/>
                    <a:lstStyle/>
                    <a:p>
                      <a:pPr marL="0" marR="0" indent="0">
                        <a:lnSpc>
                          <a:spcPts val="1480"/>
                        </a:lnSpc>
                        <a:spcBef>
                          <a:spcPts val="0"/>
                        </a:spcBef>
                        <a:spcAft>
                          <a:spcPts val="0"/>
                        </a:spcAft>
                      </a:pPr>
                      <a:endParaRPr lang="en-US" sz="2000" b="0" dirty="0">
                        <a:solidFill>
                          <a:schemeClr val="tx1"/>
                        </a:solidFill>
                        <a:effectLst/>
                        <a:latin typeface="Lucida Sans" panose="020B0602030504020204" pitchFamily="34" charset="0"/>
                      </a:endParaRPr>
                    </a:p>
                    <a:p>
                      <a:pPr marL="0" marR="0" indent="0">
                        <a:lnSpc>
                          <a:spcPts val="1480"/>
                        </a:lnSpc>
                        <a:spcBef>
                          <a:spcPts val="0"/>
                        </a:spcBef>
                        <a:spcAft>
                          <a:spcPts val="0"/>
                        </a:spcAft>
                      </a:pPr>
                      <a:r>
                        <a:rPr lang="en-US" sz="2000" b="0" dirty="0">
                          <a:solidFill>
                            <a:schemeClr val="tx1"/>
                          </a:solidFill>
                          <a:effectLst/>
                          <a:latin typeface="Lucida Sans" panose="020B0602030504020204" pitchFamily="34" charset="0"/>
                        </a:rPr>
                        <a:t>the music/springs straight out of me.</a:t>
                      </a:r>
                    </a:p>
                    <a:p>
                      <a:pPr marL="0" marR="0" indent="0">
                        <a:lnSpc>
                          <a:spcPts val="1480"/>
                        </a:lnSpc>
                        <a:spcBef>
                          <a:spcPts val="0"/>
                        </a:spcBef>
                        <a:spcAft>
                          <a:spcPts val="0"/>
                        </a:spcAft>
                      </a:pPr>
                      <a:r>
                        <a:rPr lang="en-US" sz="2000" b="0" dirty="0">
                          <a:solidFill>
                            <a:schemeClr val="tx1"/>
                          </a:solidFill>
                          <a:effectLst/>
                          <a:latin typeface="Lucida Sans" panose="020B0602030504020204" pitchFamily="34" charset="0"/>
                        </a:rPr>
                        <a:t> </a:t>
                      </a:r>
                    </a:p>
                    <a:p>
                      <a:pPr marL="0" marR="0" indent="0">
                        <a:lnSpc>
                          <a:spcPts val="1480"/>
                        </a:lnSpc>
                        <a:spcBef>
                          <a:spcPts val="0"/>
                        </a:spcBef>
                        <a:spcAft>
                          <a:spcPts val="0"/>
                        </a:spcAft>
                      </a:pPr>
                      <a:endParaRPr lang="en-US" sz="2000" b="0" dirty="0">
                        <a:solidFill>
                          <a:schemeClr val="tx1"/>
                        </a:solidFill>
                        <a:effectLst/>
                        <a:latin typeface="Lucida Sans" panose="020B0602030504020204" pitchFamily="34" charset="0"/>
                      </a:endParaRPr>
                    </a:p>
                    <a:p>
                      <a:pPr marL="0" marR="0" indent="0">
                        <a:lnSpc>
                          <a:spcPts val="1480"/>
                        </a:lnSpc>
                        <a:spcBef>
                          <a:spcPts val="0"/>
                        </a:spcBef>
                        <a:spcAft>
                          <a:spcPts val="0"/>
                        </a:spcAft>
                      </a:pPr>
                      <a:r>
                        <a:rPr lang="en-US" sz="2000" b="0" dirty="0">
                          <a:solidFill>
                            <a:schemeClr val="tx1"/>
                          </a:solidFill>
                          <a:effectLst/>
                          <a:latin typeface="Lucida Sans" panose="020B0602030504020204" pitchFamily="34" charset="0"/>
                        </a:rPr>
                        <a:t>and the rest, eyes shining/fingers snapping,</a:t>
                      </a:r>
                    </a:p>
                    <a:p>
                      <a:pPr marL="0" marR="0" indent="0">
                        <a:lnSpc>
                          <a:spcPts val="1480"/>
                        </a:lnSpc>
                        <a:spcBef>
                          <a:spcPts val="0"/>
                        </a:spcBef>
                        <a:spcAft>
                          <a:spcPts val="0"/>
                        </a:spcAft>
                      </a:pPr>
                      <a:r>
                        <a:rPr lang="en-US" sz="2000" b="0" dirty="0">
                          <a:solidFill>
                            <a:schemeClr val="tx1"/>
                          </a:solidFill>
                          <a:effectLst/>
                          <a:latin typeface="Lucida Sans" panose="020B0602030504020204" pitchFamily="34" charset="0"/>
                        </a:rPr>
                        <a:t> </a:t>
                      </a:r>
                    </a:p>
                    <a:p>
                      <a:pPr marL="0" marR="0" indent="0">
                        <a:lnSpc>
                          <a:spcPts val="1480"/>
                        </a:lnSpc>
                        <a:spcBef>
                          <a:spcPts val="0"/>
                        </a:spcBef>
                        <a:spcAft>
                          <a:spcPts val="0"/>
                        </a:spcAft>
                      </a:pPr>
                      <a:endParaRPr lang="en-US" sz="2000" b="0" dirty="0">
                        <a:solidFill>
                          <a:schemeClr val="tx1"/>
                        </a:solidFill>
                        <a:effectLst/>
                        <a:latin typeface="Lucida Sans" panose="020B0602030504020204" pitchFamily="34" charset="0"/>
                      </a:endParaRPr>
                    </a:p>
                    <a:p>
                      <a:pPr marL="0" marR="0" indent="0">
                        <a:lnSpc>
                          <a:spcPts val="1480"/>
                        </a:lnSpc>
                        <a:spcBef>
                          <a:spcPts val="0"/>
                        </a:spcBef>
                        <a:spcAft>
                          <a:spcPts val="0"/>
                        </a:spcAft>
                      </a:pPr>
                      <a:r>
                        <a:rPr lang="en-US" sz="2000" b="0" dirty="0">
                          <a:solidFill>
                            <a:schemeClr val="tx1"/>
                          </a:solidFill>
                          <a:effectLst/>
                          <a:latin typeface="Lucida Sans" panose="020B0602030504020204" pitchFamily="34" charset="0"/>
                        </a:rPr>
                        <a:t>It’s the best/ I’ve ever felt/playing hot piano,</a:t>
                      </a:r>
                    </a:p>
                    <a:p>
                      <a:pPr marL="0" marR="0" indent="0">
                        <a:lnSpc>
                          <a:spcPts val="1480"/>
                        </a:lnSpc>
                        <a:spcBef>
                          <a:spcPts val="0"/>
                        </a:spcBef>
                        <a:spcAft>
                          <a:spcPts val="0"/>
                        </a:spcAft>
                      </a:pPr>
                      <a:r>
                        <a:rPr lang="en-US" sz="2000" b="0" dirty="0">
                          <a:solidFill>
                            <a:schemeClr val="tx1"/>
                          </a:solidFill>
                          <a:effectLst/>
                          <a:latin typeface="Lucida Sans" panose="020B0602030504020204" pitchFamily="34" charset="0"/>
                        </a:rPr>
                        <a:t> </a:t>
                      </a:r>
                    </a:p>
                    <a:p>
                      <a:pPr marL="0" marR="0" indent="0">
                        <a:lnSpc>
                          <a:spcPts val="1480"/>
                        </a:lnSpc>
                        <a:spcBef>
                          <a:spcPts val="0"/>
                        </a:spcBef>
                        <a:spcAft>
                          <a:spcPts val="0"/>
                        </a:spcAft>
                      </a:pPr>
                      <a:endParaRPr lang="en-US" sz="2000" b="0" dirty="0">
                        <a:solidFill>
                          <a:schemeClr val="tx1"/>
                        </a:solidFill>
                        <a:effectLst/>
                        <a:latin typeface="Lucida Sans" panose="020B0602030504020204" pitchFamily="34" charset="0"/>
                      </a:endParaRPr>
                    </a:p>
                    <a:p>
                      <a:pPr marL="0" marR="0" indent="0">
                        <a:lnSpc>
                          <a:spcPts val="1480"/>
                        </a:lnSpc>
                        <a:spcBef>
                          <a:spcPts val="0"/>
                        </a:spcBef>
                        <a:spcAft>
                          <a:spcPts val="0"/>
                        </a:spcAft>
                      </a:pPr>
                      <a:r>
                        <a:rPr lang="en-US" sz="2000" b="0" dirty="0">
                          <a:solidFill>
                            <a:schemeClr val="tx1"/>
                          </a:solidFill>
                          <a:effectLst/>
                          <a:latin typeface="Lucida Sans" panose="020B0602030504020204" pitchFamily="34" charset="0"/>
                        </a:rPr>
                        <a:t>swinging with the Black Mesa Boys,</a:t>
                      </a:r>
                      <a:endParaRPr lang="en-US" sz="2000" b="0" dirty="0">
                        <a:solidFill>
                          <a:schemeClr val="tx1"/>
                        </a:solidFill>
                        <a:effectLst/>
                        <a:latin typeface="Lucida Sans" panose="020B0602030504020204" pitchFamily="34" charset="0"/>
                        <a:ea typeface="Calibri" panose="020F0502020204030204" pitchFamily="34" charset="0"/>
                        <a:cs typeface="Times New Roman" panose="02020603050405020304" pitchFamily="18" charset="0"/>
                      </a:endParaRPr>
                    </a:p>
                    <a:p>
                      <a:pPr marL="0" marR="0" indent="0" algn="ctr">
                        <a:lnSpc>
                          <a:spcPts val="1480"/>
                        </a:lnSpc>
                        <a:spcBef>
                          <a:spcPts val="0"/>
                        </a:spcBef>
                        <a:spcAft>
                          <a:spcPts val="0"/>
                        </a:spcAft>
                      </a:pPr>
                      <a:r>
                        <a:rPr lang="en-US" sz="2000" dirty="0">
                          <a:effectLst/>
                          <a:latin typeface="Lucida Sans" panose="020B0602030504020204" pitchFamily="34" charset="0"/>
                        </a:rPr>
                        <a:t> </a:t>
                      </a:r>
                      <a:endParaRPr lang="en-US" sz="20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bl>
          </a:graphicData>
        </a:graphic>
      </p:graphicFrame>
      <p:sp>
        <p:nvSpPr>
          <p:cNvPr id="2" name="Rectangle 1"/>
          <p:cNvSpPr/>
          <p:nvPr/>
        </p:nvSpPr>
        <p:spPr>
          <a:xfrm>
            <a:off x="167053" y="5963328"/>
            <a:ext cx="8809892"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Yang the Eldest and His Odd Jobs</a:t>
            </a:r>
            <a:r>
              <a:rPr lang="en-US" sz="1400" dirty="0">
                <a:latin typeface="Calibri" panose="020F0502020204030204" pitchFamily="34" charset="0"/>
                <a:ea typeface="Calibri" panose="020F0502020204030204" pitchFamily="34" charset="0"/>
                <a:cs typeface="Times New Roman" panose="02020603050405020304" pitchFamily="18" charset="0"/>
              </a:rPr>
              <a:t> by </a:t>
            </a:r>
            <a:r>
              <a:rPr lang="en-US" sz="1400" dirty="0" err="1">
                <a:latin typeface="Calibri" panose="020F0502020204030204" pitchFamily="34" charset="0"/>
                <a:ea typeface="Calibri" panose="020F0502020204030204" pitchFamily="34" charset="0"/>
                <a:cs typeface="Times New Roman" panose="02020603050405020304" pitchFamily="18" charset="0"/>
              </a:rPr>
              <a:t>Lensey</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err="1">
                <a:latin typeface="Calibri" panose="020F0502020204030204" pitchFamily="34" charset="0"/>
                <a:ea typeface="Calibri" panose="020F0502020204030204" pitchFamily="34" charset="0"/>
                <a:cs typeface="Times New Roman" panose="02020603050405020304" pitchFamily="18" charset="0"/>
              </a:rPr>
              <a:t>Namioka</a:t>
            </a:r>
            <a:r>
              <a:rPr lang="en-US" sz="1400" dirty="0">
                <a:latin typeface="Calibri" panose="020F0502020204030204" pitchFamily="34" charset="0"/>
                <a:ea typeface="Calibri" panose="020F0502020204030204" pitchFamily="34" charset="0"/>
                <a:cs typeface="Times New Roman" panose="02020603050405020304" pitchFamily="18" charset="0"/>
              </a:rPr>
              <a:t> and </a:t>
            </a:r>
            <a:r>
              <a:rPr lang="en-US" sz="1400" i="1" dirty="0">
                <a:latin typeface="Calibri" panose="020F0502020204030204" pitchFamily="34" charset="0"/>
                <a:ea typeface="Calibri" panose="020F0502020204030204" pitchFamily="34" charset="0"/>
                <a:cs typeface="Times New Roman" panose="02020603050405020304" pitchFamily="18" charset="0"/>
              </a:rPr>
              <a:t>Out of the Dust </a:t>
            </a:r>
            <a:r>
              <a:rPr lang="en-US" sz="1400" dirty="0">
                <a:latin typeface="Calibri" panose="020F0502020204030204" pitchFamily="34" charset="0"/>
                <a:ea typeface="Calibri" panose="020F0502020204030204" pitchFamily="34" charset="0"/>
                <a:cs typeface="Times New Roman" panose="02020603050405020304" pitchFamily="18" charset="0"/>
              </a:rPr>
              <a:t>by Karen Hesse</a:t>
            </a:r>
            <a:endParaRPr lang="en-US" sz="1400" dirty="0"/>
          </a:p>
        </p:txBody>
      </p:sp>
      <p:sp>
        <p:nvSpPr>
          <p:cNvPr id="3" name="TextBox 2"/>
          <p:cNvSpPr txBox="1"/>
          <p:nvPr/>
        </p:nvSpPr>
        <p:spPr>
          <a:xfrm>
            <a:off x="556146" y="296180"/>
            <a:ext cx="7917294" cy="400110"/>
          </a:xfrm>
          <a:prstGeom prst="rect">
            <a:avLst/>
          </a:prstGeom>
          <a:noFill/>
        </p:spPr>
        <p:txBody>
          <a:bodyPr wrap="square" rtlCol="0">
            <a:spAutoFit/>
          </a:bodyPr>
          <a:lstStyle/>
          <a:p>
            <a:pPr algn="ctr"/>
            <a:r>
              <a:rPr lang="en-US" sz="2000" i="1" dirty="0"/>
              <a:t>Item continued from the previous slide</a:t>
            </a:r>
          </a:p>
        </p:txBody>
      </p:sp>
    </p:spTree>
    <p:extLst>
      <p:ext uri="{BB962C8B-B14F-4D97-AF65-F5344CB8AC3E}">
        <p14:creationId xmlns:p14="http://schemas.microsoft.com/office/powerpoint/2010/main" val="1483863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2"/>
                </a:solidFill>
              </a:rPr>
              <a:t>Bottom Line for </a:t>
            </a:r>
            <a:br>
              <a:rPr lang="en-US" sz="2800" dirty="0">
                <a:solidFill>
                  <a:schemeClr val="tx2"/>
                </a:solidFill>
              </a:rPr>
            </a:br>
            <a:r>
              <a:rPr lang="en-US" sz="2800" dirty="0">
                <a:solidFill>
                  <a:schemeClr val="tx2"/>
                </a:solidFill>
              </a:rPr>
              <a:t>Reading for Literature Standards</a:t>
            </a:r>
          </a:p>
        </p:txBody>
      </p:sp>
      <p:sp>
        <p:nvSpPr>
          <p:cNvPr id="3" name="Content Placeholder 2"/>
          <p:cNvSpPr>
            <a:spLocks noGrp="1"/>
          </p:cNvSpPr>
          <p:nvPr>
            <p:ph idx="1"/>
          </p:nvPr>
        </p:nvSpPr>
        <p:spPr/>
        <p:txBody>
          <a:bodyPr>
            <a:normAutofit/>
          </a:bodyPr>
          <a:lstStyle/>
          <a:p>
            <a:pPr marL="0" indent="0">
              <a:buNone/>
            </a:pPr>
            <a:r>
              <a:rPr lang="en-US" sz="2200" i="1" dirty="0">
                <a:solidFill>
                  <a:schemeClr val="tx2"/>
                </a:solidFill>
              </a:rPr>
              <a:t>Questions are </a:t>
            </a:r>
          </a:p>
          <a:p>
            <a:pPr lvl="1"/>
            <a:r>
              <a:rPr lang="en-US" sz="2200" dirty="0">
                <a:solidFill>
                  <a:schemeClr val="tx2"/>
                </a:solidFill>
              </a:rPr>
              <a:t>based on texts that are </a:t>
            </a:r>
            <a:r>
              <a:rPr lang="en-US" sz="2200" dirty="0">
                <a:solidFill>
                  <a:schemeClr val="tx1"/>
                </a:solidFill>
              </a:rPr>
              <a:t>of </a:t>
            </a:r>
            <a:r>
              <a:rPr lang="en-US" sz="2200" b="1" dirty="0">
                <a:solidFill>
                  <a:schemeClr val="accent2"/>
                </a:solidFill>
              </a:rPr>
              <a:t>appropriate</a:t>
            </a:r>
            <a:r>
              <a:rPr lang="en-US" sz="2200" dirty="0">
                <a:solidFill>
                  <a:schemeClr val="accent2"/>
                </a:solidFill>
              </a:rPr>
              <a:t> </a:t>
            </a:r>
            <a:r>
              <a:rPr lang="en-US" sz="2200" b="1" dirty="0">
                <a:solidFill>
                  <a:schemeClr val="accent2"/>
                </a:solidFill>
              </a:rPr>
              <a:t>complexity</a:t>
            </a:r>
            <a:r>
              <a:rPr lang="en-US" sz="2200" dirty="0">
                <a:solidFill>
                  <a:schemeClr val="tx1"/>
                </a:solidFill>
              </a:rPr>
              <a:t>. They are worthy of students’ attention. (Standard 10)</a:t>
            </a:r>
          </a:p>
          <a:p>
            <a:pPr marL="0" indent="0">
              <a:buNone/>
            </a:pPr>
            <a:endParaRPr lang="en-US" sz="2200" dirty="0">
              <a:solidFill>
                <a:schemeClr val="tx1"/>
              </a:solidFill>
            </a:endParaRPr>
          </a:p>
          <a:p>
            <a:pPr marL="0" indent="0">
              <a:buNone/>
            </a:pPr>
            <a:r>
              <a:rPr lang="en-US" sz="2200" i="1" dirty="0">
                <a:solidFill>
                  <a:schemeClr val="tx1"/>
                </a:solidFill>
              </a:rPr>
              <a:t>Questions require</a:t>
            </a:r>
          </a:p>
          <a:p>
            <a:pPr lvl="1"/>
            <a:r>
              <a:rPr lang="en-US" sz="2200" dirty="0">
                <a:solidFill>
                  <a:schemeClr val="tx1"/>
                </a:solidFill>
              </a:rPr>
              <a:t>students to </a:t>
            </a:r>
            <a:r>
              <a:rPr lang="en-US" sz="2200" b="1" dirty="0">
                <a:solidFill>
                  <a:schemeClr val="accent2"/>
                </a:solidFill>
              </a:rPr>
              <a:t>read</a:t>
            </a:r>
            <a:r>
              <a:rPr lang="en-US" sz="2200" dirty="0">
                <a:solidFill>
                  <a:schemeClr val="accent2"/>
                </a:solidFill>
              </a:rPr>
              <a:t> </a:t>
            </a:r>
            <a:r>
              <a:rPr lang="en-US" sz="2200" b="1" dirty="0">
                <a:solidFill>
                  <a:schemeClr val="accent2"/>
                </a:solidFill>
              </a:rPr>
              <a:t>closely</a:t>
            </a:r>
            <a:r>
              <a:rPr lang="en-US" sz="2200" dirty="0">
                <a:solidFill>
                  <a:schemeClr val="accent2"/>
                </a:solidFill>
              </a:rPr>
              <a:t> </a:t>
            </a:r>
            <a:r>
              <a:rPr lang="en-US" sz="2200" dirty="0">
                <a:solidFill>
                  <a:schemeClr val="tx1"/>
                </a:solidFill>
              </a:rPr>
              <a:t>and </a:t>
            </a:r>
            <a:r>
              <a:rPr lang="en-US" sz="2200" b="1" dirty="0">
                <a:solidFill>
                  <a:schemeClr val="accent2"/>
                </a:solidFill>
              </a:rPr>
              <a:t>think deeply </a:t>
            </a:r>
            <a:r>
              <a:rPr lang="en-US" sz="2200" dirty="0">
                <a:solidFill>
                  <a:schemeClr val="tx1"/>
                </a:solidFill>
              </a:rPr>
              <a:t>about </a:t>
            </a:r>
            <a:r>
              <a:rPr lang="en-US" sz="2200" b="1" dirty="0">
                <a:solidFill>
                  <a:schemeClr val="accent2"/>
                </a:solidFill>
              </a:rPr>
              <a:t>key</a:t>
            </a:r>
            <a:r>
              <a:rPr lang="en-US" sz="2200" dirty="0">
                <a:solidFill>
                  <a:schemeClr val="accent2"/>
                </a:solidFill>
              </a:rPr>
              <a:t> </a:t>
            </a:r>
            <a:r>
              <a:rPr lang="en-US" sz="2200" b="1" dirty="0">
                <a:solidFill>
                  <a:schemeClr val="accent2"/>
                </a:solidFill>
              </a:rPr>
              <a:t>ideas</a:t>
            </a:r>
            <a:r>
              <a:rPr lang="en-US" sz="2200" dirty="0">
                <a:solidFill>
                  <a:schemeClr val="accent2"/>
                </a:solidFill>
              </a:rPr>
              <a:t> </a:t>
            </a:r>
            <a:r>
              <a:rPr lang="en-US" sz="2200" dirty="0">
                <a:solidFill>
                  <a:schemeClr val="tx1"/>
                </a:solidFill>
              </a:rPr>
              <a:t>and </a:t>
            </a:r>
            <a:r>
              <a:rPr lang="en-US" sz="2200" b="1" dirty="0">
                <a:solidFill>
                  <a:schemeClr val="accent2"/>
                </a:solidFill>
              </a:rPr>
              <a:t>specifics</a:t>
            </a:r>
            <a:r>
              <a:rPr lang="en-US" sz="2200" dirty="0">
                <a:solidFill>
                  <a:schemeClr val="tx1"/>
                </a:solidFill>
              </a:rPr>
              <a:t> of the texts. They are questions worth answering.</a:t>
            </a:r>
          </a:p>
          <a:p>
            <a:pPr lvl="1"/>
            <a:r>
              <a:rPr lang="en-US" sz="2200" dirty="0">
                <a:solidFill>
                  <a:schemeClr val="tx1"/>
                </a:solidFill>
              </a:rPr>
              <a:t>students to use </a:t>
            </a:r>
            <a:r>
              <a:rPr lang="en-US" sz="2200" b="1" dirty="0">
                <a:solidFill>
                  <a:schemeClr val="accent2"/>
                </a:solidFill>
              </a:rPr>
              <a:t>textual evidence </a:t>
            </a:r>
            <a:r>
              <a:rPr lang="en-US" sz="2200" dirty="0">
                <a:solidFill>
                  <a:schemeClr val="tx1"/>
                </a:solidFill>
              </a:rPr>
              <a:t>to</a:t>
            </a:r>
            <a:r>
              <a:rPr lang="en-US" sz="2200" dirty="0">
                <a:solidFill>
                  <a:schemeClr val="tx2"/>
                </a:solidFill>
              </a:rPr>
              <a:t> help them formulate their responses. They help prepare students for the demands of careers and college. (Standard 1)</a:t>
            </a:r>
          </a:p>
          <a:p>
            <a:endParaRPr lang="en-US" dirty="0"/>
          </a:p>
        </p:txBody>
      </p:sp>
    </p:spTree>
    <p:extLst>
      <p:ext uri="{BB962C8B-B14F-4D97-AF65-F5344CB8AC3E}">
        <p14:creationId xmlns:p14="http://schemas.microsoft.com/office/powerpoint/2010/main" val="257328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Reading Standards for Informational Text</a:t>
            </a:r>
          </a:p>
        </p:txBody>
      </p:sp>
    </p:spTree>
    <p:extLst>
      <p:ext uri="{BB962C8B-B14F-4D97-AF65-F5344CB8AC3E}">
        <p14:creationId xmlns:p14="http://schemas.microsoft.com/office/powerpoint/2010/main" val="566489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a:solidFill>
                  <a:schemeClr val="tx2"/>
                </a:solidFill>
              </a:rPr>
              <a:t>Links to Associated Informational Texts</a:t>
            </a:r>
          </a:p>
        </p:txBody>
      </p:sp>
      <p:sp>
        <p:nvSpPr>
          <p:cNvPr id="4" name="Content Placeholder 3"/>
          <p:cNvSpPr>
            <a:spLocks noGrp="1"/>
          </p:cNvSpPr>
          <p:nvPr>
            <p:ph idx="1"/>
          </p:nvPr>
        </p:nvSpPr>
        <p:spPr/>
        <p:txBody>
          <a:bodyPr/>
          <a:lstStyle/>
          <a:p>
            <a:pPr marL="0" indent="0">
              <a:buNone/>
            </a:pPr>
            <a:r>
              <a:rPr lang="en-US" sz="2400" dirty="0">
                <a:solidFill>
                  <a:schemeClr val="tx2"/>
                </a:solidFill>
              </a:rPr>
              <a:t>The informational items are written to the texts linked below. </a:t>
            </a:r>
            <a:r>
              <a:rPr lang="en-US" sz="2400" dirty="0"/>
              <a:t>To better understand the points made in each item, you should familiarize yourself with each text.</a:t>
            </a:r>
            <a:endParaRPr lang="en-US" sz="2400" dirty="0">
              <a:solidFill>
                <a:schemeClr val="tx2"/>
              </a:solidFill>
            </a:endParaRPr>
          </a:p>
          <a:p>
            <a:r>
              <a:rPr lang="en-US" sz="2400" dirty="0">
                <a:hlinkClick r:id="rId2"/>
              </a:rPr>
              <a:t>Basic Archaeology “What’s in a Dig?” and “What’s in a Midden?” by David White</a:t>
            </a:r>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1440539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Diving into the Specific Grade-Level Standards</a:t>
            </a:r>
          </a:p>
        </p:txBody>
      </p:sp>
      <p:sp>
        <p:nvSpPr>
          <p:cNvPr id="3" name="Content Placeholder 2"/>
          <p:cNvSpPr>
            <a:spLocks noGrp="1"/>
          </p:cNvSpPr>
          <p:nvPr>
            <p:ph idx="1"/>
          </p:nvPr>
        </p:nvSpPr>
        <p:spPr/>
        <p:txBody>
          <a:bodyPr>
            <a:normAutofit/>
          </a:bodyPr>
          <a:lstStyle/>
          <a:p>
            <a:pPr marL="0" indent="0">
              <a:buNone/>
            </a:pPr>
            <a:r>
              <a:rPr lang="en-US" sz="2400" dirty="0">
                <a:solidFill>
                  <a:schemeClr val="tx2"/>
                </a:solidFill>
              </a:rPr>
              <a:t>Remember that Standards 1 and 10 are bookends requiring:</a:t>
            </a:r>
          </a:p>
          <a:p>
            <a:r>
              <a:rPr lang="en-US" sz="2400" dirty="0">
                <a:solidFill>
                  <a:schemeClr val="tx1"/>
                </a:solidFill>
              </a:rPr>
              <a:t>all </a:t>
            </a:r>
            <a:r>
              <a:rPr lang="en-US" sz="2400" b="1" dirty="0">
                <a:solidFill>
                  <a:schemeClr val="accent2"/>
                </a:solidFill>
              </a:rPr>
              <a:t>passages</a:t>
            </a:r>
            <a:r>
              <a:rPr lang="en-US" sz="2400" dirty="0">
                <a:solidFill>
                  <a:schemeClr val="accent2"/>
                </a:solidFill>
              </a:rPr>
              <a:t> </a:t>
            </a:r>
            <a:r>
              <a:rPr lang="en-US" sz="2400" dirty="0">
                <a:solidFill>
                  <a:schemeClr val="tx1"/>
                </a:solidFill>
              </a:rPr>
              <a:t>to be appropriately complex </a:t>
            </a:r>
          </a:p>
          <a:p>
            <a:r>
              <a:rPr lang="en-US" sz="2400" dirty="0">
                <a:solidFill>
                  <a:schemeClr val="tx1"/>
                </a:solidFill>
              </a:rPr>
              <a:t>all </a:t>
            </a:r>
            <a:r>
              <a:rPr lang="en-US" sz="2400" b="1" dirty="0">
                <a:solidFill>
                  <a:schemeClr val="accent2"/>
                </a:solidFill>
              </a:rPr>
              <a:t>questions</a:t>
            </a:r>
            <a:r>
              <a:rPr lang="en-US" sz="2400" dirty="0">
                <a:solidFill>
                  <a:schemeClr val="accent2"/>
                </a:solidFill>
              </a:rPr>
              <a:t> </a:t>
            </a:r>
            <a:r>
              <a:rPr lang="en-US" sz="2400" dirty="0">
                <a:solidFill>
                  <a:schemeClr val="tx1"/>
                </a:solidFill>
              </a:rPr>
              <a:t>to </a:t>
            </a:r>
            <a:r>
              <a:rPr lang="en-US" sz="2400" dirty="0">
                <a:solidFill>
                  <a:schemeClr val="tx2"/>
                </a:solidFill>
              </a:rPr>
              <a:t>be answered using textual evidence</a:t>
            </a:r>
            <a:endParaRPr lang="en-US" sz="2400" strike="sngStrike" dirty="0">
              <a:solidFill>
                <a:schemeClr val="tx2"/>
              </a:solidFill>
            </a:endParaRPr>
          </a:p>
        </p:txBody>
      </p:sp>
    </p:spTree>
    <p:extLst>
      <p:ext uri="{BB962C8B-B14F-4D97-AF65-F5344CB8AC3E}">
        <p14:creationId xmlns:p14="http://schemas.microsoft.com/office/powerpoint/2010/main" val="2932541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CCSS.ELA-Literacy.RI.4.2</a:t>
            </a:r>
          </a:p>
        </p:txBody>
      </p:sp>
      <p:sp>
        <p:nvSpPr>
          <p:cNvPr id="3" name="Content Placeholder 2"/>
          <p:cNvSpPr>
            <a:spLocks noGrp="1"/>
          </p:cNvSpPr>
          <p:nvPr>
            <p:ph idx="1"/>
          </p:nvPr>
        </p:nvSpPr>
        <p:spPr/>
        <p:txBody>
          <a:bodyPr>
            <a:normAutofit/>
          </a:bodyPr>
          <a:lstStyle/>
          <a:p>
            <a:pPr marL="0" indent="0">
              <a:buNone/>
            </a:pPr>
            <a:r>
              <a:rPr lang="en-US" sz="2400" dirty="0">
                <a:solidFill>
                  <a:schemeClr val="accent2"/>
                </a:solidFill>
              </a:rPr>
              <a:t>Determine</a:t>
            </a:r>
            <a:r>
              <a:rPr lang="en-US" sz="2400" dirty="0"/>
              <a:t> the main idea of a text and </a:t>
            </a:r>
            <a:r>
              <a:rPr lang="en-US" sz="2400" dirty="0">
                <a:solidFill>
                  <a:schemeClr val="accent2"/>
                </a:solidFill>
              </a:rPr>
              <a:t>explain</a:t>
            </a:r>
            <a:r>
              <a:rPr lang="en-US" sz="2400" dirty="0"/>
              <a:t> how it is supported by key details; </a:t>
            </a:r>
            <a:r>
              <a:rPr lang="en-US" sz="2400" dirty="0">
                <a:solidFill>
                  <a:schemeClr val="accent2"/>
                </a:solidFill>
              </a:rPr>
              <a:t>summarize</a:t>
            </a:r>
            <a:r>
              <a:rPr lang="en-US" sz="2400" dirty="0"/>
              <a:t> the text. </a:t>
            </a:r>
          </a:p>
        </p:txBody>
      </p:sp>
    </p:spTree>
    <p:extLst>
      <p:ext uri="{BB962C8B-B14F-4D97-AF65-F5344CB8AC3E}">
        <p14:creationId xmlns:p14="http://schemas.microsoft.com/office/powerpoint/2010/main" val="2280777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15463"/>
            <a:ext cx="8229600" cy="3888182"/>
          </a:xfrm>
        </p:spPr>
        <p:txBody>
          <a:bodyPr/>
          <a:lstStyle/>
          <a:p>
            <a:pPr marL="0" indent="0">
              <a:buNone/>
            </a:pPr>
            <a:r>
              <a:rPr lang="en-US" sz="2400" b="1" dirty="0"/>
              <a:t>Which sentence states the </a:t>
            </a:r>
            <a:r>
              <a:rPr lang="en-US" sz="2400" b="1" u="sng" dirty="0"/>
              <a:t>main</a:t>
            </a:r>
            <a:r>
              <a:rPr lang="en-US" sz="2400" b="1" dirty="0"/>
              <a:t> idea of “What’s a Midden?”</a:t>
            </a:r>
            <a:endParaRPr lang="en-US" sz="2400" dirty="0"/>
          </a:p>
          <a:p>
            <a:pPr marL="342900" indent="-342900">
              <a:buFont typeface="+mj-lt"/>
              <a:buAutoNum type="alphaUcPeriod"/>
            </a:pPr>
            <a:r>
              <a:rPr lang="en-US" sz="2400" dirty="0"/>
              <a:t>Conquering other people destroys details about the past.</a:t>
            </a:r>
          </a:p>
          <a:p>
            <a:pPr marL="342900" indent="-342900">
              <a:buFont typeface="+mj-lt"/>
              <a:buAutoNum type="alphaUcPeriod"/>
            </a:pPr>
            <a:r>
              <a:rPr lang="en-US" sz="2400" dirty="0"/>
              <a:t>Learning about the past is more important than ever. </a:t>
            </a:r>
          </a:p>
          <a:p>
            <a:pPr marL="342900" indent="-342900">
              <a:buFont typeface="+mj-lt"/>
              <a:buAutoNum type="alphaUcPeriod"/>
            </a:pPr>
            <a:r>
              <a:rPr lang="en-US" sz="2400" dirty="0"/>
              <a:t>Being an archaeologist is a very difficult job. </a:t>
            </a:r>
          </a:p>
          <a:p>
            <a:pPr marL="342900" indent="-342900">
              <a:buFont typeface="+mj-lt"/>
              <a:buAutoNum type="alphaUcPeriod"/>
            </a:pPr>
            <a:r>
              <a:rPr lang="en-US" sz="2400" dirty="0"/>
              <a:t>Looking at old trash gives archaeologists useful knowledge.</a:t>
            </a:r>
          </a:p>
          <a:p>
            <a:pPr marL="0" indent="0">
              <a:buNone/>
            </a:pPr>
            <a:endParaRPr lang="en-US" dirty="0"/>
          </a:p>
        </p:txBody>
      </p:sp>
      <p:sp>
        <p:nvSpPr>
          <p:cNvPr id="4" name="Rectangle 3"/>
          <p:cNvSpPr/>
          <p:nvPr/>
        </p:nvSpPr>
        <p:spPr>
          <a:xfrm>
            <a:off x="556146" y="5985999"/>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Basic Archaeology: “What’s a Dig?” and “What’s a Midden?” </a:t>
            </a:r>
            <a:r>
              <a:rPr lang="en-US" sz="1400" dirty="0">
                <a:latin typeface="Calibri" panose="020F0502020204030204" pitchFamily="34" charset="0"/>
                <a:ea typeface="Calibri" panose="020F0502020204030204" pitchFamily="34" charset="0"/>
                <a:cs typeface="Times New Roman" panose="02020603050405020304" pitchFamily="18" charset="0"/>
              </a:rPr>
              <a:t>by David White</a:t>
            </a:r>
            <a:endParaRPr lang="en-US" sz="1400" dirty="0"/>
          </a:p>
        </p:txBody>
      </p:sp>
    </p:spTree>
    <p:extLst>
      <p:ext uri="{BB962C8B-B14F-4D97-AF65-F5344CB8AC3E}">
        <p14:creationId xmlns:p14="http://schemas.microsoft.com/office/powerpoint/2010/main" val="1648423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252" y="386862"/>
            <a:ext cx="8434055" cy="5599137"/>
          </a:xfrm>
        </p:spPr>
        <p:txBody>
          <a:bodyPr>
            <a:normAutofit fontScale="92500" lnSpcReduction="20000"/>
          </a:bodyPr>
          <a:lstStyle/>
          <a:p>
            <a:pPr marL="0" indent="0">
              <a:buNone/>
            </a:pPr>
            <a:r>
              <a:rPr lang="en-US" sz="1900" b="1" dirty="0"/>
              <a:t>The following question has two parts. Answer Part A and then answer Part B. </a:t>
            </a:r>
            <a:endParaRPr lang="en-US" sz="1900" dirty="0"/>
          </a:p>
          <a:p>
            <a:pPr marL="0" indent="0">
              <a:buNone/>
            </a:pPr>
            <a:r>
              <a:rPr lang="en-US" sz="1900" b="1" dirty="0"/>
              <a:t> </a:t>
            </a:r>
            <a:endParaRPr lang="en-US" sz="1900" dirty="0"/>
          </a:p>
          <a:p>
            <a:pPr marL="0" indent="0">
              <a:buNone/>
            </a:pPr>
            <a:r>
              <a:rPr lang="en-US" sz="1900" b="1" dirty="0"/>
              <a:t>Part A: Which sentence states the </a:t>
            </a:r>
            <a:r>
              <a:rPr lang="en-US" sz="1900" b="1" u="sng" dirty="0"/>
              <a:t>main</a:t>
            </a:r>
            <a:r>
              <a:rPr lang="en-US" sz="1900" b="1" dirty="0"/>
              <a:t> idea of “What’s a Midden?”</a:t>
            </a:r>
            <a:endParaRPr lang="en-US" sz="1900" dirty="0"/>
          </a:p>
          <a:p>
            <a:pPr marL="342900" indent="-342900">
              <a:buFont typeface="+mj-lt"/>
              <a:buAutoNum type="alphaUcPeriod"/>
            </a:pPr>
            <a:r>
              <a:rPr lang="en-US" sz="1900" dirty="0"/>
              <a:t>Conquering other people destroys details about the past.</a:t>
            </a:r>
          </a:p>
          <a:p>
            <a:pPr marL="342900" indent="-342900">
              <a:buFont typeface="+mj-lt"/>
              <a:buAutoNum type="alphaUcPeriod"/>
            </a:pPr>
            <a:r>
              <a:rPr lang="en-US" sz="1900" dirty="0"/>
              <a:t>Learning about the past is more important than ever. </a:t>
            </a:r>
          </a:p>
          <a:p>
            <a:pPr marL="342900" indent="-342900">
              <a:buFont typeface="+mj-lt"/>
              <a:buAutoNum type="alphaUcPeriod"/>
            </a:pPr>
            <a:r>
              <a:rPr lang="en-US" sz="1900" dirty="0"/>
              <a:t>Being an archaeologist is a very difficult job. </a:t>
            </a:r>
          </a:p>
          <a:p>
            <a:pPr marL="342900" indent="-342900">
              <a:buFont typeface="+mj-lt"/>
              <a:buAutoNum type="alphaUcPeriod"/>
            </a:pPr>
            <a:r>
              <a:rPr lang="en-US" sz="1900" dirty="0"/>
              <a:t>Looking at old trash gives archaeologists useful knowledge.</a:t>
            </a:r>
          </a:p>
          <a:p>
            <a:pPr marL="0" indent="0">
              <a:buNone/>
            </a:pPr>
            <a:r>
              <a:rPr lang="en-US" sz="1900" dirty="0"/>
              <a:t> </a:t>
            </a:r>
          </a:p>
          <a:p>
            <a:pPr marL="0" indent="0">
              <a:buNone/>
            </a:pPr>
            <a:r>
              <a:rPr lang="en-US" sz="1900" b="1" dirty="0"/>
              <a:t>Part B: Which detail from the article </a:t>
            </a:r>
            <a:r>
              <a:rPr lang="en-US" sz="1900" b="1" u="sng" dirty="0"/>
              <a:t>best</a:t>
            </a:r>
            <a:r>
              <a:rPr lang="en-US" sz="1900" b="1" dirty="0"/>
              <a:t> supports the correct answer to Part A?</a:t>
            </a:r>
            <a:endParaRPr lang="en-US" sz="1900" dirty="0"/>
          </a:p>
          <a:p>
            <a:pPr marL="342900" indent="-342900">
              <a:buFont typeface="+mj-lt"/>
              <a:buAutoNum type="alphaUcPeriod"/>
            </a:pPr>
            <a:r>
              <a:rPr lang="en-US" sz="1900" dirty="0"/>
              <a:t>“By sifting through the garbage pile of a civilization, archaeologists can find out what was important to those people (or what they had too much of).”</a:t>
            </a:r>
          </a:p>
          <a:p>
            <a:pPr marL="342900" indent="-342900">
              <a:buFont typeface="+mj-lt"/>
              <a:buAutoNum type="alphaUcPeriod"/>
            </a:pPr>
            <a:r>
              <a:rPr lang="en-US" sz="1900" dirty="0"/>
              <a:t>“Sometimes, garbage is all that's left of a people.”</a:t>
            </a:r>
          </a:p>
          <a:p>
            <a:pPr marL="342900" indent="-342900">
              <a:buFont typeface="+mj-lt"/>
              <a:buAutoNum type="alphaUcPeriod"/>
            </a:pPr>
            <a:r>
              <a:rPr lang="en-US" sz="1900" dirty="0"/>
              <a:t>“Especially if that people has been conquered by others, the buildings, tools, and food were probably consumed or destroyed long ago.”</a:t>
            </a:r>
          </a:p>
          <a:p>
            <a:pPr marL="342900" indent="-342900">
              <a:buFont typeface="+mj-lt"/>
              <a:buAutoNum type="alphaUcPeriod"/>
            </a:pPr>
            <a:r>
              <a:rPr lang="en-US" sz="1900" dirty="0"/>
              <a:t>“Some invaders, not really knowing what's valuable to the people they're conquering, might very well throw away things that are extremely valuable.”</a:t>
            </a:r>
          </a:p>
          <a:p>
            <a:pPr marL="0" indent="0">
              <a:buNone/>
            </a:pPr>
            <a:endParaRPr lang="en-US" dirty="0"/>
          </a:p>
        </p:txBody>
      </p:sp>
      <p:sp>
        <p:nvSpPr>
          <p:cNvPr id="5" name="Rectangle 4"/>
          <p:cNvSpPr/>
          <p:nvPr/>
        </p:nvSpPr>
        <p:spPr>
          <a:xfrm>
            <a:off x="556146" y="5985999"/>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Basic Archaeology: “What’s a Dig?” and “What’s a Midden?” </a:t>
            </a:r>
            <a:r>
              <a:rPr lang="en-US" sz="1400" dirty="0">
                <a:latin typeface="Calibri" panose="020F0502020204030204" pitchFamily="34" charset="0"/>
                <a:ea typeface="Calibri" panose="020F0502020204030204" pitchFamily="34" charset="0"/>
                <a:cs typeface="Times New Roman" panose="02020603050405020304" pitchFamily="18" charset="0"/>
              </a:rPr>
              <a:t>by David White</a:t>
            </a:r>
            <a:endParaRPr lang="en-US" sz="1400" dirty="0"/>
          </a:p>
        </p:txBody>
      </p:sp>
    </p:spTree>
    <p:extLst>
      <p:ext uri="{BB962C8B-B14F-4D97-AF65-F5344CB8AC3E}">
        <p14:creationId xmlns:p14="http://schemas.microsoft.com/office/powerpoint/2010/main" val="2471061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2"/>
                </a:solidFill>
              </a:rPr>
              <a:t>Links to Associated Literary Texts</a:t>
            </a:r>
          </a:p>
        </p:txBody>
      </p:sp>
      <p:sp>
        <p:nvSpPr>
          <p:cNvPr id="3" name="Content Placeholder 2"/>
          <p:cNvSpPr>
            <a:spLocks noGrp="1"/>
          </p:cNvSpPr>
          <p:nvPr>
            <p:ph idx="1"/>
          </p:nvPr>
        </p:nvSpPr>
        <p:spPr/>
        <p:txBody>
          <a:bodyPr/>
          <a:lstStyle/>
          <a:p>
            <a:pPr marL="0" indent="0">
              <a:buNone/>
            </a:pPr>
            <a:r>
              <a:rPr lang="en-US" sz="2400" dirty="0">
                <a:solidFill>
                  <a:schemeClr val="tx2"/>
                </a:solidFill>
              </a:rPr>
              <a:t>The literary sample items are written to the texts linked below. To better understand the points made in each item, you should familiarize yourself with each text.</a:t>
            </a:r>
          </a:p>
          <a:p>
            <a:pPr marL="0" indent="0">
              <a:buNone/>
            </a:pPr>
            <a:endParaRPr lang="en-US" sz="2400" dirty="0"/>
          </a:p>
          <a:p>
            <a:r>
              <a:rPr lang="en-US" sz="2400" i="1" dirty="0">
                <a:hlinkClick r:id="rId2"/>
              </a:rPr>
              <a:t>Walk Two Moons</a:t>
            </a:r>
            <a:r>
              <a:rPr lang="en-US" sz="2400" dirty="0">
                <a:hlinkClick r:id="rId2"/>
              </a:rPr>
              <a:t> by Sharon Creech</a:t>
            </a:r>
            <a:endParaRPr lang="en-US" sz="2400" dirty="0"/>
          </a:p>
          <a:p>
            <a:r>
              <a:rPr lang="en-US" sz="2400" i="1" dirty="0">
                <a:hlinkClick r:id="rId3"/>
              </a:rPr>
              <a:t>Yang the Eldest and His Odd Jobs</a:t>
            </a:r>
            <a:r>
              <a:rPr lang="en-US" sz="2400" dirty="0">
                <a:hlinkClick r:id="rId3"/>
              </a:rPr>
              <a:t> by Lensey Namioka and </a:t>
            </a:r>
            <a:r>
              <a:rPr lang="en-US" sz="2400" i="1" dirty="0">
                <a:hlinkClick r:id="rId3"/>
              </a:rPr>
              <a:t>Out of the Dust</a:t>
            </a:r>
            <a:r>
              <a:rPr lang="en-US" sz="2400" dirty="0">
                <a:hlinkClick r:id="rId3"/>
              </a:rPr>
              <a:t> by Karen Hesse</a:t>
            </a:r>
            <a:endParaRPr lang="en-US" sz="2400" dirty="0"/>
          </a:p>
          <a:p>
            <a:pPr marL="0" indent="0">
              <a:buNone/>
            </a:pPr>
            <a:endParaRPr lang="en-US" dirty="0"/>
          </a:p>
        </p:txBody>
      </p:sp>
    </p:spTree>
    <p:extLst>
      <p:ext uri="{BB962C8B-B14F-4D97-AF65-F5344CB8AC3E}">
        <p14:creationId xmlns:p14="http://schemas.microsoft.com/office/powerpoint/2010/main" val="4025223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7877"/>
            <a:ext cx="8229600" cy="5387894"/>
          </a:xfrm>
        </p:spPr>
        <p:txBody>
          <a:bodyPr/>
          <a:lstStyle/>
          <a:p>
            <a:pPr marL="0" indent="0">
              <a:buNone/>
            </a:pPr>
            <a:r>
              <a:rPr lang="en-US" sz="2400" b="1" dirty="0"/>
              <a:t>“What’s a Dig?” provides important information related to archaeology. Place the topics into the order in which they were presented by dragging and dropping the topics into the right place in the table below.</a:t>
            </a:r>
          </a:p>
          <a:p>
            <a:pPr marL="0" indent="0">
              <a:buNone/>
            </a:pPr>
            <a:endParaRPr lang="en-US" dirty="0"/>
          </a:p>
          <a:p>
            <a:pPr marL="0" indent="0">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456907934"/>
              </p:ext>
            </p:extLst>
          </p:nvPr>
        </p:nvGraphicFramePr>
        <p:xfrm>
          <a:off x="1421642" y="2656005"/>
          <a:ext cx="6096000" cy="17373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2781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How</a:t>
                      </a:r>
                      <a:r>
                        <a:rPr lang="en-US" sz="2400" b="0" baseline="0" dirty="0">
                          <a:solidFill>
                            <a:schemeClr val="tx1"/>
                          </a:solidFill>
                        </a:rPr>
                        <a:t> trash becomes buried</a:t>
                      </a:r>
                      <a:endParaRPr lang="en-US" sz="2400" b="0" dirty="0">
                        <a:solidFill>
                          <a:schemeClr val="tx1"/>
                        </a:solidFill>
                      </a:endParaRPr>
                    </a:p>
                  </a:txBody>
                  <a:tcPr marL="68580" marR="68580" marT="34290" marB="34290">
                    <a:solidFill>
                      <a:schemeClr val="bg2">
                        <a:lumMod val="20000"/>
                        <a:lumOff val="80000"/>
                      </a:schemeClr>
                    </a:solidFill>
                  </a:tcPr>
                </a:tc>
                <a:extLst>
                  <a:ext uri="{0D108BD9-81ED-4DB2-BD59-A6C34878D82A}">
                    <a16:rowId xmlns:a16="http://schemas.microsoft.com/office/drawing/2014/main" val="10000"/>
                  </a:ext>
                </a:extLst>
              </a:tr>
              <a:tr h="2781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What can</a:t>
                      </a:r>
                      <a:r>
                        <a:rPr lang="en-US" sz="2400" baseline="0" dirty="0"/>
                        <a:t> be learned about the past </a:t>
                      </a:r>
                      <a:endParaRPr lang="en-US" sz="2400" dirty="0"/>
                    </a:p>
                  </a:txBody>
                  <a:tcPr marL="68580" marR="68580" marT="34290" marB="34290"/>
                </a:tc>
                <a:extLst>
                  <a:ext uri="{0D108BD9-81ED-4DB2-BD59-A6C34878D82A}">
                    <a16:rowId xmlns:a16="http://schemas.microsoft.com/office/drawing/2014/main" val="10001"/>
                  </a:ext>
                </a:extLst>
              </a:tr>
              <a:tr h="2781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What tools archaeologists</a:t>
                      </a:r>
                      <a:r>
                        <a:rPr lang="en-US" sz="2400" baseline="0" dirty="0"/>
                        <a:t> use</a:t>
                      </a:r>
                      <a:endParaRPr lang="en-US" sz="2400" dirty="0"/>
                    </a:p>
                  </a:txBody>
                  <a:tcPr marL="68580" marR="68580" marT="34290" marB="34290"/>
                </a:tc>
                <a:extLst>
                  <a:ext uri="{0D108BD9-81ED-4DB2-BD59-A6C34878D82A}">
                    <a16:rowId xmlns:a16="http://schemas.microsoft.com/office/drawing/2014/main" val="10002"/>
                  </a:ext>
                </a:extLst>
              </a:tr>
              <a:tr h="278130">
                <a:tc>
                  <a:txBody>
                    <a:bodyPr/>
                    <a:lstStyle/>
                    <a:p>
                      <a:r>
                        <a:rPr lang="en-US" sz="2400" dirty="0"/>
                        <a:t>What a dig is</a:t>
                      </a:r>
                    </a:p>
                  </a:txBody>
                  <a:tcPr marL="68580" marR="68580" marT="34290" marB="34290"/>
                </a:tc>
                <a:extLst>
                  <a:ext uri="{0D108BD9-81ED-4DB2-BD59-A6C34878D82A}">
                    <a16:rowId xmlns:a16="http://schemas.microsoft.com/office/drawing/2014/main" val="10003"/>
                  </a:ext>
                </a:extLst>
              </a:tr>
            </a:tbl>
          </a:graphicData>
        </a:graphic>
      </p:graphicFrame>
      <p:sp>
        <p:nvSpPr>
          <p:cNvPr id="5" name="Rectangle 4"/>
          <p:cNvSpPr/>
          <p:nvPr/>
        </p:nvSpPr>
        <p:spPr>
          <a:xfrm>
            <a:off x="655093" y="5985771"/>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Basic Archaeology: “What’s a Dig?” and “What’s a Midden?” </a:t>
            </a:r>
            <a:r>
              <a:rPr lang="en-US" sz="1400" dirty="0">
                <a:latin typeface="Calibri" panose="020F0502020204030204" pitchFamily="34" charset="0"/>
                <a:ea typeface="Calibri" panose="020F0502020204030204" pitchFamily="34" charset="0"/>
                <a:cs typeface="Times New Roman" panose="02020603050405020304" pitchFamily="18" charset="0"/>
              </a:rPr>
              <a:t>by David White</a:t>
            </a:r>
            <a:endParaRPr lang="en-US" sz="1400" dirty="0"/>
          </a:p>
        </p:txBody>
      </p:sp>
    </p:spTree>
    <p:extLst>
      <p:ext uri="{BB962C8B-B14F-4D97-AF65-F5344CB8AC3E}">
        <p14:creationId xmlns:p14="http://schemas.microsoft.com/office/powerpoint/2010/main" val="1361239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446"/>
            <a:ext cx="8229600" cy="5616721"/>
          </a:xfrm>
        </p:spPr>
        <p:txBody>
          <a:bodyPr>
            <a:normAutofit/>
          </a:bodyPr>
          <a:lstStyle/>
          <a:p>
            <a:pPr marL="0" indent="0">
              <a:buNone/>
            </a:pPr>
            <a:r>
              <a:rPr lang="en-US" sz="2000" b="1" dirty="0"/>
              <a:t>Which pair of sentences provides the </a:t>
            </a:r>
            <a:r>
              <a:rPr lang="en-US" sz="2000" b="1" u="sng" dirty="0"/>
              <a:t>best</a:t>
            </a:r>
            <a:r>
              <a:rPr lang="en-US" sz="2000" b="1" dirty="0"/>
              <a:t> summary of “What’s a Dig?”</a:t>
            </a:r>
          </a:p>
          <a:p>
            <a:pPr marL="342900" indent="-342900">
              <a:buAutoNum type="alphaUcPeriod"/>
            </a:pPr>
            <a:r>
              <a:rPr lang="en-US" sz="2000" dirty="0"/>
              <a:t>Archaeologists want to learn about different people. They study the things these people leave behind in order to learn more about them.</a:t>
            </a:r>
          </a:p>
          <a:p>
            <a:pPr marL="342900" indent="-342900">
              <a:buAutoNum type="alphaUcPeriod"/>
            </a:pPr>
            <a:r>
              <a:rPr lang="en-US" sz="2000" dirty="0"/>
              <a:t>Seeds, clothing, and trash tell us how our lives today are like the lives of people in the past. Archaeologists dig up these things and look at them closely to determine how people of the past used them.</a:t>
            </a:r>
          </a:p>
          <a:p>
            <a:pPr marL="342900" indent="-342900">
              <a:buAutoNum type="alphaUcPeriod"/>
            </a:pPr>
            <a:r>
              <a:rPr lang="en-US" sz="2000" dirty="0"/>
              <a:t>Bad weather and fires caused people of the past to bury their belongings. Archaeologists used special tools to dig up those belongings to determine what happened to the people. </a:t>
            </a:r>
          </a:p>
          <a:p>
            <a:pPr marL="342900" indent="-342900">
              <a:buFont typeface="Arial"/>
              <a:buAutoNum type="alphaUcPeriod"/>
            </a:pPr>
            <a:r>
              <a:rPr lang="en-US" sz="2000" dirty="0"/>
              <a:t>Archaeologists are people who dig for clues that will tell them how people of the past once lived. There are many types of clues that have become buried by layers of dirt over time, and tools can be used to find them on a dig site. </a:t>
            </a:r>
          </a:p>
          <a:p>
            <a:pPr marL="342900" indent="-342900">
              <a:buAutoNum type="alphaUcPeriod"/>
            </a:pPr>
            <a:endParaRPr lang="en-US" dirty="0"/>
          </a:p>
        </p:txBody>
      </p:sp>
      <p:sp>
        <p:nvSpPr>
          <p:cNvPr id="5" name="Rectangle 4"/>
          <p:cNvSpPr/>
          <p:nvPr/>
        </p:nvSpPr>
        <p:spPr>
          <a:xfrm>
            <a:off x="556146" y="6021168"/>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Basic Archaeology: “What’s a Dig?” and “What’s a Midden?” </a:t>
            </a:r>
            <a:r>
              <a:rPr lang="en-US" sz="1400" dirty="0">
                <a:latin typeface="Calibri" panose="020F0502020204030204" pitchFamily="34" charset="0"/>
                <a:ea typeface="Calibri" panose="020F0502020204030204" pitchFamily="34" charset="0"/>
                <a:cs typeface="Times New Roman" panose="02020603050405020304" pitchFamily="18" charset="0"/>
              </a:rPr>
              <a:t>by David White</a:t>
            </a:r>
            <a:endParaRPr lang="en-US" sz="1400" dirty="0"/>
          </a:p>
        </p:txBody>
      </p:sp>
    </p:spTree>
    <p:extLst>
      <p:ext uri="{BB962C8B-B14F-4D97-AF65-F5344CB8AC3E}">
        <p14:creationId xmlns:p14="http://schemas.microsoft.com/office/powerpoint/2010/main" val="987317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2"/>
                </a:solidFill>
              </a:rPr>
              <a:t>CCSS.ELA-Literacy.RI.4.3</a:t>
            </a:r>
          </a:p>
        </p:txBody>
      </p:sp>
      <p:sp>
        <p:nvSpPr>
          <p:cNvPr id="3" name="Content Placeholder 2"/>
          <p:cNvSpPr>
            <a:spLocks noGrp="1"/>
          </p:cNvSpPr>
          <p:nvPr>
            <p:ph idx="1"/>
          </p:nvPr>
        </p:nvSpPr>
        <p:spPr/>
        <p:txBody>
          <a:bodyPr>
            <a:normAutofit/>
          </a:bodyPr>
          <a:lstStyle/>
          <a:p>
            <a:pPr marL="0" indent="0">
              <a:buNone/>
            </a:pPr>
            <a:r>
              <a:rPr lang="en-US" sz="2400" dirty="0">
                <a:solidFill>
                  <a:schemeClr val="accent2"/>
                </a:solidFill>
              </a:rPr>
              <a:t>Explain</a:t>
            </a:r>
            <a:r>
              <a:rPr lang="en-US" sz="2400" dirty="0"/>
              <a:t> </a:t>
            </a:r>
            <a:r>
              <a:rPr lang="en-US" sz="2400" dirty="0">
                <a:solidFill>
                  <a:schemeClr val="tx2"/>
                </a:solidFill>
              </a:rPr>
              <a:t>events, procedures, ideas, or concepts in a historical, scientific, or technical text, including what happened and why, based on specific information in the text. </a:t>
            </a:r>
          </a:p>
        </p:txBody>
      </p:sp>
    </p:spTree>
    <p:extLst>
      <p:ext uri="{BB962C8B-B14F-4D97-AF65-F5344CB8AC3E}">
        <p14:creationId xmlns:p14="http://schemas.microsoft.com/office/powerpoint/2010/main" val="141907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9954"/>
            <a:ext cx="8229600" cy="5345723"/>
          </a:xfrm>
        </p:spPr>
        <p:txBody>
          <a:bodyPr>
            <a:normAutofit/>
          </a:bodyPr>
          <a:lstStyle/>
          <a:p>
            <a:pPr marL="0" indent="0">
              <a:buNone/>
            </a:pPr>
            <a:r>
              <a:rPr lang="en-US" sz="2400" b="1" dirty="0">
                <a:solidFill>
                  <a:schemeClr val="tx2"/>
                </a:solidFill>
              </a:rPr>
              <a:t>Which sentence from “What’s a Dig?” </a:t>
            </a:r>
            <a:r>
              <a:rPr lang="en-US" sz="2400" b="1" u="sng" dirty="0">
                <a:solidFill>
                  <a:schemeClr val="tx2"/>
                </a:solidFill>
              </a:rPr>
              <a:t>best</a:t>
            </a:r>
            <a:r>
              <a:rPr lang="en-US" sz="2400" b="1" dirty="0">
                <a:solidFill>
                  <a:schemeClr val="tx2"/>
                </a:solidFill>
              </a:rPr>
              <a:t> describes the importance of a dig?</a:t>
            </a:r>
          </a:p>
          <a:p>
            <a:pPr marL="342900" indent="-342900">
              <a:buFont typeface="+mj-lt"/>
              <a:buAutoNum type="alphaUcPeriod"/>
            </a:pPr>
            <a:r>
              <a:rPr lang="en-US" sz="2400" dirty="0">
                <a:solidFill>
                  <a:schemeClr val="tx2"/>
                </a:solidFill>
              </a:rPr>
              <a:t>“Well, first of all, the wind is constantly blowing fresh dirt and trash all over the world.”</a:t>
            </a:r>
          </a:p>
          <a:p>
            <a:pPr marL="342900" indent="-342900">
              <a:buFont typeface="+mj-lt"/>
              <a:buAutoNum type="alphaUcPeriod"/>
            </a:pPr>
            <a:r>
              <a:rPr lang="en-US" sz="2400" dirty="0">
                <a:solidFill>
                  <a:schemeClr val="tx2"/>
                </a:solidFill>
              </a:rPr>
              <a:t>“After years of these tiny layers building up, what was once on the surface is buried underground.” </a:t>
            </a:r>
          </a:p>
          <a:p>
            <a:pPr marL="342900" indent="-342900">
              <a:buFont typeface="+mj-lt"/>
              <a:buAutoNum type="alphaUcPeriod"/>
            </a:pPr>
            <a:r>
              <a:rPr lang="en-US" sz="2400" dirty="0">
                <a:solidFill>
                  <a:schemeClr val="tx2"/>
                </a:solidFill>
              </a:rPr>
              <a:t>“Also, a dig might turn up fragments of clothing or shoes, giving archaeologists clues to what kind of clothing the people who lived there wore.”</a:t>
            </a:r>
          </a:p>
          <a:p>
            <a:pPr marL="342900" indent="-342900">
              <a:buFont typeface="+mj-lt"/>
              <a:buAutoNum type="alphaUcPeriod"/>
            </a:pPr>
            <a:r>
              <a:rPr lang="en-US" sz="2400" dirty="0">
                <a:solidFill>
                  <a:schemeClr val="tx2"/>
                </a:solidFill>
              </a:rPr>
              <a:t>“The basic idea behind the dig is to discover the past.”</a:t>
            </a:r>
          </a:p>
          <a:p>
            <a:pPr marL="342900" indent="-342900">
              <a:buFont typeface="+mj-lt"/>
              <a:buAutoNum type="alphaUcPeriod"/>
            </a:pPr>
            <a:endParaRPr lang="en-US" dirty="0">
              <a:solidFill>
                <a:schemeClr val="tx2"/>
              </a:solidFill>
            </a:endParaRPr>
          </a:p>
          <a:p>
            <a:pPr marL="342900" indent="-342900">
              <a:buFont typeface="+mj-lt"/>
              <a:buAutoNum type="alphaUcPeriod"/>
            </a:pPr>
            <a:endParaRPr lang="en-US" dirty="0">
              <a:solidFill>
                <a:schemeClr val="tx2"/>
              </a:solidFill>
            </a:endParaRPr>
          </a:p>
          <a:p>
            <a:pPr marL="0" indent="0">
              <a:buNone/>
            </a:pPr>
            <a:endParaRPr lang="en-US" dirty="0">
              <a:solidFill>
                <a:schemeClr val="tx2"/>
              </a:solidFill>
            </a:endParaRPr>
          </a:p>
        </p:txBody>
      </p:sp>
      <p:sp>
        <p:nvSpPr>
          <p:cNvPr id="5" name="Rectangle 4"/>
          <p:cNvSpPr/>
          <p:nvPr/>
        </p:nvSpPr>
        <p:spPr>
          <a:xfrm>
            <a:off x="556146" y="6021169"/>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Basic Archaeology: “What’s a Dig?” and “What’s a Midden?” </a:t>
            </a:r>
            <a:r>
              <a:rPr lang="en-US" sz="1400" dirty="0">
                <a:latin typeface="Calibri" panose="020F0502020204030204" pitchFamily="34" charset="0"/>
                <a:ea typeface="Calibri" panose="020F0502020204030204" pitchFamily="34" charset="0"/>
                <a:cs typeface="Times New Roman" panose="02020603050405020304" pitchFamily="18" charset="0"/>
              </a:rPr>
              <a:t>by David White</a:t>
            </a:r>
            <a:endParaRPr lang="en-US" sz="1400" dirty="0"/>
          </a:p>
        </p:txBody>
      </p:sp>
    </p:spTree>
    <p:extLst>
      <p:ext uri="{BB962C8B-B14F-4D97-AF65-F5344CB8AC3E}">
        <p14:creationId xmlns:p14="http://schemas.microsoft.com/office/powerpoint/2010/main" val="3767619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692" y="404446"/>
            <a:ext cx="8434054" cy="5635339"/>
          </a:xfrm>
        </p:spPr>
        <p:txBody>
          <a:bodyPr>
            <a:normAutofit fontScale="92500" lnSpcReduction="10000"/>
          </a:bodyPr>
          <a:lstStyle/>
          <a:p>
            <a:pPr marL="0" indent="0">
              <a:buNone/>
            </a:pPr>
            <a:r>
              <a:rPr lang="en-US" b="1" dirty="0"/>
              <a:t>The following question has two parts. Answer Part A and then answer Part B.</a:t>
            </a:r>
          </a:p>
          <a:p>
            <a:pPr marL="0" indent="0">
              <a:buNone/>
            </a:pPr>
            <a:endParaRPr lang="en-US" dirty="0"/>
          </a:p>
          <a:p>
            <a:pPr marL="0" indent="0">
              <a:buNone/>
            </a:pPr>
            <a:r>
              <a:rPr lang="en-US" b="1" dirty="0"/>
              <a:t>Part A: According to “What’s a Dig?”, what do archaeologists study in addition to people who lived long ago?</a:t>
            </a:r>
            <a:endParaRPr lang="en-US" dirty="0"/>
          </a:p>
          <a:p>
            <a:pPr marL="342900" indent="-342900">
              <a:buFont typeface="+mj-lt"/>
              <a:buAutoNum type="alphaUcPeriod"/>
            </a:pPr>
            <a:r>
              <a:rPr lang="en-US" dirty="0"/>
              <a:t>The reasons an area became full of debris long ago</a:t>
            </a:r>
          </a:p>
          <a:p>
            <a:pPr marL="342900" indent="-342900">
              <a:buFont typeface="+mj-lt"/>
              <a:buAutoNum type="alphaUcPeriod"/>
            </a:pPr>
            <a:r>
              <a:rPr lang="en-US" dirty="0"/>
              <a:t>The general conditions in an area long ago</a:t>
            </a:r>
          </a:p>
          <a:p>
            <a:pPr marL="342900" indent="-342900">
              <a:buFont typeface="+mj-lt"/>
              <a:buAutoNum type="alphaUcPeriod"/>
            </a:pPr>
            <a:r>
              <a:rPr lang="en-US" dirty="0"/>
              <a:t>The governments of the people long ago</a:t>
            </a:r>
          </a:p>
          <a:p>
            <a:pPr marL="342900" indent="-342900">
              <a:buFont typeface="+mj-lt"/>
              <a:buAutoNum type="alphaUcPeriod"/>
            </a:pPr>
            <a:r>
              <a:rPr lang="en-US" dirty="0"/>
              <a:t>The ways people worked together long ago</a:t>
            </a:r>
          </a:p>
          <a:p>
            <a:pPr marL="0" indent="0">
              <a:buNone/>
            </a:pPr>
            <a:r>
              <a:rPr lang="en-US" b="1" dirty="0"/>
              <a:t> </a:t>
            </a:r>
            <a:endParaRPr lang="en-US" dirty="0"/>
          </a:p>
          <a:p>
            <a:pPr marL="0" indent="0">
              <a:buNone/>
            </a:pPr>
            <a:r>
              <a:rPr lang="en-US" b="1" dirty="0"/>
              <a:t>Part B: Which detail from “What’s a Dig?” </a:t>
            </a:r>
            <a:r>
              <a:rPr lang="en-US" b="1" u="sng" dirty="0"/>
              <a:t>best</a:t>
            </a:r>
            <a:r>
              <a:rPr lang="en-US" b="1" dirty="0"/>
              <a:t> supports the correct answer to Part A?</a:t>
            </a:r>
            <a:endParaRPr lang="en-US" dirty="0"/>
          </a:p>
          <a:p>
            <a:pPr marL="342900" indent="-342900">
              <a:buFont typeface="+mj-lt"/>
              <a:buAutoNum type="alphaUcPeriod"/>
            </a:pPr>
            <a:r>
              <a:rPr lang="en-US" dirty="0"/>
              <a:t>“It's not that the ground has really sunk; it's more that more layers have been added on top.”</a:t>
            </a:r>
          </a:p>
          <a:p>
            <a:pPr marL="342900" indent="-342900">
              <a:buFont typeface="+mj-lt"/>
              <a:buAutoNum type="alphaUcPeriod"/>
            </a:pPr>
            <a:r>
              <a:rPr lang="en-US" dirty="0"/>
              <a:t>“And the more they find, the more they understand.”</a:t>
            </a:r>
          </a:p>
          <a:p>
            <a:pPr marL="342900" indent="-342900">
              <a:buFont typeface="+mj-lt"/>
              <a:buAutoNum type="alphaUcPeriod"/>
            </a:pPr>
            <a:r>
              <a:rPr lang="en-US" dirty="0"/>
              <a:t>“For instance, by discovering seeds, archaeologists can also discover what kinds of crops the people who lived there grew or, if people didn't live there at all, what kind of wild plants or fruits or vegetables grew there.”</a:t>
            </a:r>
          </a:p>
          <a:p>
            <a:pPr marL="342900" indent="-342900">
              <a:buFont typeface="+mj-lt"/>
              <a:buAutoNum type="alphaUcPeriod"/>
            </a:pPr>
            <a:r>
              <a:rPr lang="en-US" dirty="0"/>
              <a:t>“Also, a dig might turn up fragments of clothing or shoes, giving archaeologists clues to what kind of clothing the people who lived there wore.”</a:t>
            </a:r>
          </a:p>
          <a:p>
            <a:pPr marL="0" indent="0">
              <a:buNone/>
            </a:pPr>
            <a:endParaRPr lang="en-US" dirty="0"/>
          </a:p>
        </p:txBody>
      </p:sp>
      <p:sp>
        <p:nvSpPr>
          <p:cNvPr id="5" name="Rectangle 4"/>
          <p:cNvSpPr/>
          <p:nvPr/>
        </p:nvSpPr>
        <p:spPr>
          <a:xfrm>
            <a:off x="556146" y="6039786"/>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Basic Archaeology: “What’s a Dig?” and “What’s a Midden?” </a:t>
            </a:r>
            <a:r>
              <a:rPr lang="en-US" sz="1400" dirty="0">
                <a:latin typeface="Calibri" panose="020F0502020204030204" pitchFamily="34" charset="0"/>
                <a:ea typeface="Calibri" panose="020F0502020204030204" pitchFamily="34" charset="0"/>
                <a:cs typeface="Times New Roman" panose="02020603050405020304" pitchFamily="18" charset="0"/>
              </a:rPr>
              <a:t>by David White</a:t>
            </a:r>
            <a:endParaRPr lang="en-US" sz="1400" dirty="0"/>
          </a:p>
        </p:txBody>
      </p:sp>
    </p:spTree>
    <p:extLst>
      <p:ext uri="{BB962C8B-B14F-4D97-AF65-F5344CB8AC3E}">
        <p14:creationId xmlns:p14="http://schemas.microsoft.com/office/powerpoint/2010/main" val="1752687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CCSS.ELA-Literacy.RI.4.4</a:t>
            </a:r>
          </a:p>
        </p:txBody>
      </p:sp>
      <p:sp>
        <p:nvSpPr>
          <p:cNvPr id="3" name="Content Placeholder 2"/>
          <p:cNvSpPr>
            <a:spLocks noGrp="1"/>
          </p:cNvSpPr>
          <p:nvPr>
            <p:ph idx="1"/>
          </p:nvPr>
        </p:nvSpPr>
        <p:spPr/>
        <p:txBody>
          <a:bodyPr>
            <a:normAutofit/>
          </a:bodyPr>
          <a:lstStyle/>
          <a:p>
            <a:pPr marL="0" indent="0">
              <a:buNone/>
            </a:pPr>
            <a:r>
              <a:rPr lang="en-US" sz="2400" dirty="0">
                <a:solidFill>
                  <a:schemeClr val="accent2"/>
                </a:solidFill>
              </a:rPr>
              <a:t>Determine</a:t>
            </a:r>
            <a:r>
              <a:rPr lang="en-US" sz="2400" dirty="0"/>
              <a:t> </a:t>
            </a:r>
            <a:r>
              <a:rPr lang="en-US" sz="2400" dirty="0">
                <a:solidFill>
                  <a:schemeClr val="tx2"/>
                </a:solidFill>
              </a:rPr>
              <a:t>the meaning of general academic and domain-specific words and phrases in a text relevant to a </a:t>
            </a:r>
            <a:r>
              <a:rPr lang="en-US" sz="2400" i="1" dirty="0">
                <a:solidFill>
                  <a:schemeClr val="tx2"/>
                </a:solidFill>
              </a:rPr>
              <a:t>grade 4 topic or subject area</a:t>
            </a:r>
            <a:r>
              <a:rPr lang="en-US" sz="2400" dirty="0">
                <a:solidFill>
                  <a:schemeClr val="tx2"/>
                </a:solidFill>
              </a:rPr>
              <a:t>. </a:t>
            </a:r>
          </a:p>
        </p:txBody>
      </p:sp>
    </p:spTree>
    <p:extLst>
      <p:ext uri="{BB962C8B-B14F-4D97-AF65-F5344CB8AC3E}">
        <p14:creationId xmlns:p14="http://schemas.microsoft.com/office/powerpoint/2010/main" val="4040483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5123"/>
            <a:ext cx="8229600" cy="5064369"/>
          </a:xfrm>
        </p:spPr>
        <p:txBody>
          <a:bodyPr/>
          <a:lstStyle/>
          <a:p>
            <a:pPr marL="0" indent="0">
              <a:buNone/>
            </a:pPr>
            <a:r>
              <a:rPr lang="en-US" sz="2400" b="1" dirty="0"/>
              <a:t>Which set of words from “What’s a Dig?” are opposites of each other?</a:t>
            </a:r>
            <a:endParaRPr lang="en-US" sz="2400" dirty="0"/>
          </a:p>
          <a:p>
            <a:pPr marL="342900" indent="-342900">
              <a:buAutoNum type="alphaUcPeriod"/>
            </a:pPr>
            <a:r>
              <a:rPr lang="en-US" sz="2400" dirty="0"/>
              <a:t>“designed,” “patterns”</a:t>
            </a:r>
          </a:p>
          <a:p>
            <a:pPr marL="342900" indent="-342900">
              <a:buAutoNum type="alphaUcPeriod"/>
            </a:pPr>
            <a:r>
              <a:rPr lang="en-US" sz="2400" dirty="0"/>
              <a:t>“skeleton,” “remains”</a:t>
            </a:r>
          </a:p>
          <a:p>
            <a:pPr marL="342900" indent="-342900">
              <a:buAutoNum type="alphaUcPeriod"/>
            </a:pPr>
            <a:r>
              <a:rPr lang="en-US" sz="2400" dirty="0"/>
              <a:t>“surface,” “underground”</a:t>
            </a:r>
          </a:p>
          <a:p>
            <a:pPr marL="342900" indent="-342900">
              <a:buAutoNum type="alphaUcPeriod"/>
            </a:pPr>
            <a:r>
              <a:rPr lang="en-US" sz="2400" dirty="0"/>
              <a:t>“debris,” “trash”</a:t>
            </a:r>
          </a:p>
          <a:p>
            <a:pPr marL="342900" indent="-342900">
              <a:buAutoNum type="alphaUcPeriod"/>
            </a:pPr>
            <a:endParaRPr lang="en-US" dirty="0"/>
          </a:p>
          <a:p>
            <a:pPr marL="342900" indent="-342900">
              <a:buAutoNum type="alphaUcPeriod"/>
            </a:pPr>
            <a:endParaRPr lang="en-US" dirty="0"/>
          </a:p>
        </p:txBody>
      </p:sp>
      <p:sp>
        <p:nvSpPr>
          <p:cNvPr id="5" name="Rectangle 4"/>
          <p:cNvSpPr/>
          <p:nvPr/>
        </p:nvSpPr>
        <p:spPr>
          <a:xfrm>
            <a:off x="556146" y="6021169"/>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Basic Archaeology: “What’s a Dig?” and “What’s a Midden?” </a:t>
            </a:r>
            <a:r>
              <a:rPr lang="en-US" sz="1400" dirty="0">
                <a:latin typeface="Calibri" panose="020F0502020204030204" pitchFamily="34" charset="0"/>
                <a:ea typeface="Calibri" panose="020F0502020204030204" pitchFamily="34" charset="0"/>
                <a:cs typeface="Times New Roman" panose="02020603050405020304" pitchFamily="18" charset="0"/>
              </a:rPr>
              <a:t>by David White</a:t>
            </a:r>
            <a:endParaRPr lang="en-US" sz="1400" dirty="0"/>
          </a:p>
        </p:txBody>
      </p:sp>
    </p:spTree>
    <p:extLst>
      <p:ext uri="{BB962C8B-B14F-4D97-AF65-F5344CB8AC3E}">
        <p14:creationId xmlns:p14="http://schemas.microsoft.com/office/powerpoint/2010/main" val="998293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2709"/>
            <a:ext cx="8229600" cy="4889166"/>
          </a:xfrm>
        </p:spPr>
        <p:txBody>
          <a:bodyPr/>
          <a:lstStyle/>
          <a:p>
            <a:pPr marL="0" indent="0">
              <a:buNone/>
            </a:pPr>
            <a:r>
              <a:rPr lang="en-US" sz="2400" b="1" dirty="0"/>
              <a:t>In paragraph 2 of “What’s a Dig?” which </a:t>
            </a:r>
            <a:r>
              <a:rPr lang="en-US" sz="2400" b="1" u="sng" dirty="0"/>
              <a:t>two</a:t>
            </a:r>
            <a:r>
              <a:rPr lang="en-US" sz="2400" b="1" dirty="0"/>
              <a:t> words help the reader understand what the word </a:t>
            </a:r>
            <a:r>
              <a:rPr lang="en-US" sz="2400" b="1" i="1" dirty="0"/>
              <a:t>debris</a:t>
            </a:r>
            <a:r>
              <a:rPr lang="en-US" sz="2400" b="1" dirty="0"/>
              <a:t> means?</a:t>
            </a:r>
            <a:endParaRPr lang="en-US" sz="2400" dirty="0"/>
          </a:p>
          <a:p>
            <a:pPr marL="342900" indent="-342900">
              <a:buFont typeface="+mj-lt"/>
              <a:buAutoNum type="alphaUcPeriod"/>
            </a:pPr>
            <a:r>
              <a:rPr lang="en-US" sz="2400" dirty="0"/>
              <a:t>wind </a:t>
            </a:r>
          </a:p>
          <a:p>
            <a:pPr marL="342900" indent="-342900">
              <a:buFont typeface="+mj-lt"/>
              <a:buAutoNum type="alphaUcPeriod"/>
            </a:pPr>
            <a:r>
              <a:rPr lang="en-US" sz="2400" dirty="0"/>
              <a:t>dirt</a:t>
            </a:r>
          </a:p>
          <a:p>
            <a:pPr marL="342900" indent="-342900">
              <a:buFont typeface="+mj-lt"/>
              <a:buAutoNum type="alphaUcPeriod"/>
            </a:pPr>
            <a:r>
              <a:rPr lang="en-US" sz="2400" dirty="0"/>
              <a:t>trash</a:t>
            </a:r>
          </a:p>
          <a:p>
            <a:pPr marL="342900" indent="-342900">
              <a:buFont typeface="+mj-lt"/>
              <a:buAutoNum type="alphaUcPeriod"/>
            </a:pPr>
            <a:r>
              <a:rPr lang="en-US" sz="2400" dirty="0"/>
              <a:t>ground</a:t>
            </a:r>
          </a:p>
          <a:p>
            <a:pPr marL="342900" indent="-342900">
              <a:buFont typeface="+mj-lt"/>
              <a:buAutoNum type="alphaUcPeriod"/>
            </a:pPr>
            <a:r>
              <a:rPr lang="en-US" sz="2400" dirty="0"/>
              <a:t>layers</a:t>
            </a:r>
          </a:p>
          <a:p>
            <a:pPr marL="342900" indent="-342900">
              <a:buFont typeface="+mj-lt"/>
              <a:buAutoNum type="alphaUcPeriod"/>
            </a:pPr>
            <a:r>
              <a:rPr lang="en-US" sz="2400" dirty="0"/>
              <a:t>surface</a:t>
            </a:r>
          </a:p>
          <a:p>
            <a:pPr marL="0" indent="0">
              <a:buNone/>
            </a:pPr>
            <a:endParaRPr lang="en-US" dirty="0"/>
          </a:p>
        </p:txBody>
      </p:sp>
      <p:sp>
        <p:nvSpPr>
          <p:cNvPr id="5" name="Rectangle 4"/>
          <p:cNvSpPr/>
          <p:nvPr/>
        </p:nvSpPr>
        <p:spPr>
          <a:xfrm>
            <a:off x="655093" y="5986000"/>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Basic Archaeology: “What’s a Dig?” and “What’s a Midden?” </a:t>
            </a:r>
            <a:r>
              <a:rPr lang="en-US" sz="1400" dirty="0">
                <a:latin typeface="Calibri" panose="020F0502020204030204" pitchFamily="34" charset="0"/>
                <a:ea typeface="Calibri" panose="020F0502020204030204" pitchFamily="34" charset="0"/>
                <a:cs typeface="Times New Roman" panose="02020603050405020304" pitchFamily="18" charset="0"/>
              </a:rPr>
              <a:t>by David White</a:t>
            </a:r>
            <a:endParaRPr lang="en-US" sz="1400" dirty="0"/>
          </a:p>
        </p:txBody>
      </p:sp>
    </p:spTree>
    <p:extLst>
      <p:ext uri="{BB962C8B-B14F-4D97-AF65-F5344CB8AC3E}">
        <p14:creationId xmlns:p14="http://schemas.microsoft.com/office/powerpoint/2010/main" val="1860278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CCSS.ELA-Literacy.RI.4.5</a:t>
            </a:r>
          </a:p>
        </p:txBody>
      </p:sp>
      <p:sp>
        <p:nvSpPr>
          <p:cNvPr id="3" name="Content Placeholder 2"/>
          <p:cNvSpPr>
            <a:spLocks noGrp="1"/>
          </p:cNvSpPr>
          <p:nvPr>
            <p:ph idx="1"/>
          </p:nvPr>
        </p:nvSpPr>
        <p:spPr/>
        <p:txBody>
          <a:bodyPr>
            <a:normAutofit/>
          </a:bodyPr>
          <a:lstStyle/>
          <a:p>
            <a:pPr marL="0" indent="0">
              <a:buNone/>
            </a:pPr>
            <a:r>
              <a:rPr lang="en-US" sz="2400" dirty="0">
                <a:solidFill>
                  <a:schemeClr val="accent2"/>
                </a:solidFill>
              </a:rPr>
              <a:t>Describe</a:t>
            </a:r>
            <a:r>
              <a:rPr lang="en-US" sz="2400" dirty="0"/>
              <a:t> </a:t>
            </a:r>
            <a:r>
              <a:rPr lang="en-US" sz="2400" dirty="0">
                <a:solidFill>
                  <a:schemeClr val="tx2"/>
                </a:solidFill>
              </a:rPr>
              <a:t>the overall structure (e.g., chronology, comparison, cause/effect, problem/solution) of events, ideas, concepts, or information in a text or part of a text</a:t>
            </a:r>
            <a:r>
              <a:rPr lang="en-US" sz="2400" dirty="0"/>
              <a:t>. </a:t>
            </a:r>
          </a:p>
        </p:txBody>
      </p:sp>
    </p:spTree>
    <p:extLst>
      <p:ext uri="{BB962C8B-B14F-4D97-AF65-F5344CB8AC3E}">
        <p14:creationId xmlns:p14="http://schemas.microsoft.com/office/powerpoint/2010/main" val="2119195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9955"/>
            <a:ext cx="8229600" cy="5345722"/>
          </a:xfrm>
        </p:spPr>
        <p:txBody>
          <a:bodyPr>
            <a:normAutofit/>
          </a:bodyPr>
          <a:lstStyle/>
          <a:p>
            <a:pPr marL="0" indent="0">
              <a:buNone/>
            </a:pPr>
            <a:r>
              <a:rPr lang="en-US" sz="2400" b="1" dirty="0"/>
              <a:t>The author of “What’s a Midden?” compares a midden to “a garbage pile of a civilization.” What is the point of this comparison?</a:t>
            </a:r>
          </a:p>
          <a:p>
            <a:pPr marL="342900" indent="-342900">
              <a:buAutoNum type="alphaUcPeriod"/>
            </a:pPr>
            <a:r>
              <a:rPr lang="en-US" sz="2400" dirty="0"/>
              <a:t>to show that throughout history people have been wasteful</a:t>
            </a:r>
          </a:p>
          <a:p>
            <a:pPr marL="342900" indent="-342900">
              <a:buAutoNum type="alphaUcPeriod"/>
            </a:pPr>
            <a:r>
              <a:rPr lang="en-US" sz="2400" dirty="0"/>
              <a:t>to explain what types of things may be found in middens and why</a:t>
            </a:r>
          </a:p>
          <a:p>
            <a:pPr marL="342900" indent="-342900">
              <a:buAutoNum type="alphaUcPeriod"/>
            </a:pPr>
            <a:r>
              <a:rPr lang="en-US" sz="2400" dirty="0"/>
              <a:t>to argue that the things found in middens are worthless</a:t>
            </a:r>
          </a:p>
          <a:p>
            <a:pPr marL="342900" indent="-342900">
              <a:buAutoNum type="alphaUcPeriod"/>
            </a:pPr>
            <a:r>
              <a:rPr lang="en-US" sz="2400" dirty="0"/>
              <a:t>to demonstrate that valuable things often get thrown away</a:t>
            </a:r>
          </a:p>
        </p:txBody>
      </p:sp>
      <p:sp>
        <p:nvSpPr>
          <p:cNvPr id="5" name="Rectangle 4"/>
          <p:cNvSpPr/>
          <p:nvPr/>
        </p:nvSpPr>
        <p:spPr>
          <a:xfrm>
            <a:off x="556146" y="6003584"/>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Basic Archaeology: “What’s a Dig?” and “What’s a Midden?” </a:t>
            </a:r>
            <a:r>
              <a:rPr lang="en-US" sz="1400" dirty="0">
                <a:latin typeface="Calibri" panose="020F0502020204030204" pitchFamily="34" charset="0"/>
                <a:ea typeface="Calibri" panose="020F0502020204030204" pitchFamily="34" charset="0"/>
                <a:cs typeface="Times New Roman" panose="02020603050405020304" pitchFamily="18" charset="0"/>
              </a:rPr>
              <a:t>by David White</a:t>
            </a:r>
            <a:endParaRPr lang="en-US" sz="1400" dirty="0"/>
          </a:p>
        </p:txBody>
      </p:sp>
    </p:spTree>
    <p:extLst>
      <p:ext uri="{BB962C8B-B14F-4D97-AF65-F5344CB8AC3E}">
        <p14:creationId xmlns:p14="http://schemas.microsoft.com/office/powerpoint/2010/main" val="170193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2"/>
                </a:solidFill>
              </a:rPr>
              <a:t>Diving into the Specific Grade-Level Standards</a:t>
            </a:r>
          </a:p>
        </p:txBody>
      </p:sp>
      <p:sp>
        <p:nvSpPr>
          <p:cNvPr id="3" name="Content Placeholder 2"/>
          <p:cNvSpPr>
            <a:spLocks noGrp="1"/>
          </p:cNvSpPr>
          <p:nvPr>
            <p:ph idx="1"/>
          </p:nvPr>
        </p:nvSpPr>
        <p:spPr/>
        <p:txBody>
          <a:bodyPr>
            <a:normAutofit/>
          </a:bodyPr>
          <a:lstStyle/>
          <a:p>
            <a:pPr marL="0" indent="0">
              <a:buNone/>
            </a:pPr>
            <a:r>
              <a:rPr lang="en-US" sz="2400" dirty="0">
                <a:solidFill>
                  <a:schemeClr val="tx2"/>
                </a:solidFill>
              </a:rPr>
              <a:t>Remember that Standards 1 and 10 are bookends requiring:</a:t>
            </a:r>
          </a:p>
          <a:p>
            <a:r>
              <a:rPr lang="en-US" sz="2400" dirty="0">
                <a:solidFill>
                  <a:schemeClr val="tx2"/>
                </a:solidFill>
              </a:rPr>
              <a:t>all </a:t>
            </a:r>
            <a:r>
              <a:rPr lang="en-US" sz="2400" b="1" dirty="0">
                <a:solidFill>
                  <a:schemeClr val="accent2"/>
                </a:solidFill>
              </a:rPr>
              <a:t>passages</a:t>
            </a:r>
            <a:r>
              <a:rPr lang="en-US" sz="2400" dirty="0">
                <a:solidFill>
                  <a:schemeClr val="accent2"/>
                </a:solidFill>
              </a:rPr>
              <a:t> </a:t>
            </a:r>
            <a:r>
              <a:rPr lang="en-US" sz="2400" dirty="0">
                <a:solidFill>
                  <a:schemeClr val="tx2"/>
                </a:solidFill>
              </a:rPr>
              <a:t>to be appropriately complex </a:t>
            </a:r>
          </a:p>
          <a:p>
            <a:r>
              <a:rPr lang="en-US" sz="2400" dirty="0">
                <a:solidFill>
                  <a:schemeClr val="tx2"/>
                </a:solidFill>
              </a:rPr>
              <a:t>all </a:t>
            </a:r>
            <a:r>
              <a:rPr lang="en-US" sz="2400" b="1" dirty="0">
                <a:solidFill>
                  <a:schemeClr val="accent2"/>
                </a:solidFill>
              </a:rPr>
              <a:t>items</a:t>
            </a:r>
            <a:r>
              <a:rPr lang="en-US" sz="2400" b="1" dirty="0">
                <a:solidFill>
                  <a:schemeClr val="tx1"/>
                </a:solidFill>
              </a:rPr>
              <a:t> </a:t>
            </a:r>
            <a:r>
              <a:rPr lang="en-US" sz="2400" dirty="0">
                <a:solidFill>
                  <a:schemeClr val="tx2"/>
                </a:solidFill>
              </a:rPr>
              <a:t>to be answered using textual evidence</a:t>
            </a:r>
          </a:p>
          <a:p>
            <a:pPr marL="0" indent="0">
              <a:buNone/>
            </a:pPr>
            <a:endParaRPr lang="en-US" sz="2400" dirty="0"/>
          </a:p>
          <a:p>
            <a:pPr marL="0" indent="0">
              <a:buNone/>
            </a:pPr>
            <a:r>
              <a:rPr lang="en-US" sz="2400" b="1" dirty="0">
                <a:solidFill>
                  <a:schemeClr val="tx2"/>
                </a:solidFill>
              </a:rPr>
              <a:t>Items should </a:t>
            </a:r>
            <a:r>
              <a:rPr lang="en-US" sz="2400" b="1" i="1" dirty="0">
                <a:solidFill>
                  <a:schemeClr val="tx1"/>
                </a:solidFill>
              </a:rPr>
              <a:t>never</a:t>
            </a:r>
            <a:r>
              <a:rPr lang="en-US" sz="2400" b="1" dirty="0">
                <a:solidFill>
                  <a:schemeClr val="tx1"/>
                </a:solidFill>
              </a:rPr>
              <a:t> </a:t>
            </a:r>
            <a:r>
              <a:rPr lang="en-US" sz="2400" b="1" dirty="0">
                <a:solidFill>
                  <a:schemeClr val="tx2"/>
                </a:solidFill>
              </a:rPr>
              <a:t>be aligned to Standard 1 only. Instead, items should be aligned to Standard 1 </a:t>
            </a:r>
            <a:r>
              <a:rPr lang="en-US" sz="2400" b="1" i="1" dirty="0">
                <a:solidFill>
                  <a:schemeClr val="tx1"/>
                </a:solidFill>
              </a:rPr>
              <a:t>and</a:t>
            </a:r>
            <a:r>
              <a:rPr lang="en-US" sz="2400" b="1" dirty="0">
                <a:solidFill>
                  <a:schemeClr val="tx1"/>
                </a:solidFill>
              </a:rPr>
              <a:t> </a:t>
            </a:r>
            <a:r>
              <a:rPr lang="en-US" sz="2400" b="1" dirty="0">
                <a:solidFill>
                  <a:schemeClr val="tx2"/>
                </a:solidFill>
              </a:rPr>
              <a:t>at least one other standard.</a:t>
            </a:r>
          </a:p>
        </p:txBody>
      </p:sp>
    </p:spTree>
    <p:extLst>
      <p:ext uri="{BB962C8B-B14F-4D97-AF65-F5344CB8AC3E}">
        <p14:creationId xmlns:p14="http://schemas.microsoft.com/office/powerpoint/2010/main" val="1134032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292"/>
            <a:ext cx="8229600" cy="5374684"/>
          </a:xfrm>
        </p:spPr>
        <p:txBody>
          <a:bodyPr>
            <a:normAutofit fontScale="92500" lnSpcReduction="10000"/>
          </a:bodyPr>
          <a:lstStyle/>
          <a:p>
            <a:pPr marL="0" indent="0">
              <a:lnSpc>
                <a:spcPct val="115000"/>
              </a:lnSpc>
              <a:spcBef>
                <a:spcPts val="0"/>
              </a:spcBef>
              <a:buNone/>
            </a:pPr>
            <a:r>
              <a:rPr lang="en-US" sz="2400" b="1" dirty="0">
                <a:latin typeface="Lucida Sans" panose="020B0602030504020204" pitchFamily="34" charset="0"/>
                <a:ea typeface="Calibri" panose="020F0502020204030204" pitchFamily="34" charset="0"/>
                <a:cs typeface="Arial" panose="020B0604020202020204" pitchFamily="34" charset="0"/>
              </a:rPr>
              <a:t>Which sentence </a:t>
            </a:r>
            <a:r>
              <a:rPr lang="en-US" sz="2400" b="1" u="sng" dirty="0">
                <a:latin typeface="Lucida Sans" panose="020B0602030504020204" pitchFamily="34" charset="0"/>
                <a:ea typeface="Calibri" panose="020F0502020204030204" pitchFamily="34" charset="0"/>
                <a:cs typeface="Arial" panose="020B0604020202020204" pitchFamily="34" charset="0"/>
              </a:rPr>
              <a:t>best</a:t>
            </a:r>
            <a:r>
              <a:rPr lang="en-US" sz="2400" b="1" dirty="0">
                <a:latin typeface="Lucida Sans" panose="020B0602030504020204" pitchFamily="34" charset="0"/>
                <a:ea typeface="Calibri" panose="020F0502020204030204" pitchFamily="34" charset="0"/>
                <a:cs typeface="Arial" panose="020B0604020202020204" pitchFamily="34" charset="0"/>
              </a:rPr>
              <a:t> describes the overall structure of the video?</a:t>
            </a:r>
            <a:endParaRPr lang="en-US" sz="2400" dirty="0">
              <a:latin typeface="Lucida Sans" panose="020B060203050402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400" b="1" dirty="0">
                <a:latin typeface="Lucida Sans" panose="020B0602030504020204" pitchFamily="34" charset="0"/>
                <a:ea typeface="Calibri" panose="020F0502020204030204" pitchFamily="34" charset="0"/>
                <a:cs typeface="Arial" panose="020B0604020202020204" pitchFamily="34" charset="0"/>
              </a:rPr>
              <a:t> </a:t>
            </a:r>
            <a:endParaRPr lang="en-US" sz="2400" dirty="0">
              <a:latin typeface="Lucida Sans" panose="020B0602030504020204" pitchFamily="34" charset="0"/>
              <a:ea typeface="Calibri" panose="020F0502020204030204" pitchFamily="34" charset="0"/>
              <a:cs typeface="Times New Roman" panose="02020603050405020304" pitchFamily="18" charset="0"/>
            </a:endParaRPr>
          </a:p>
          <a:p>
            <a:pPr>
              <a:lnSpc>
                <a:spcPct val="115000"/>
              </a:lnSpc>
              <a:spcBef>
                <a:spcPts val="0"/>
              </a:spcBef>
              <a:buFont typeface="+mj-lt"/>
              <a:buAutoNum type="alphaUcPeriod"/>
            </a:pPr>
            <a:r>
              <a:rPr lang="en-US" sz="2400" dirty="0">
                <a:solidFill>
                  <a:schemeClr val="tx1"/>
                </a:solidFill>
                <a:latin typeface="Lucida Sans" panose="020B0602030504020204" pitchFamily="34" charset="0"/>
                <a:ea typeface="Calibri" panose="020F0502020204030204" pitchFamily="34" charset="0"/>
                <a:cs typeface="Arial" panose="020B0604020202020204" pitchFamily="34" charset="0"/>
              </a:rPr>
              <a:t>The video uses comparison/contrast to describe how an archaeologist’s job is different from what most people believe the job is like.</a:t>
            </a:r>
            <a:endParaRPr lang="en-US" sz="2400" dirty="0">
              <a:solidFill>
                <a:schemeClr val="tx1"/>
              </a:solidFill>
              <a:latin typeface="Lucida Sans" panose="020B0602030504020204" pitchFamily="34" charset="0"/>
              <a:ea typeface="Calibri" panose="020F0502020204030204" pitchFamily="34" charset="0"/>
              <a:cs typeface="Times New Roman" panose="02020603050405020304" pitchFamily="18" charset="0"/>
            </a:endParaRPr>
          </a:p>
          <a:p>
            <a:pPr>
              <a:lnSpc>
                <a:spcPct val="115000"/>
              </a:lnSpc>
              <a:spcBef>
                <a:spcPts val="0"/>
              </a:spcBef>
              <a:buFont typeface="+mj-lt"/>
              <a:buAutoNum type="alphaUcPeriod"/>
            </a:pPr>
            <a:r>
              <a:rPr lang="en-US" sz="2400" dirty="0">
                <a:solidFill>
                  <a:schemeClr val="tx1"/>
                </a:solidFill>
                <a:latin typeface="Lucida Sans" panose="020B0602030504020204" pitchFamily="34" charset="0"/>
                <a:ea typeface="Calibri" panose="020F0502020204030204" pitchFamily="34" charset="0"/>
                <a:cs typeface="Arial" panose="020B0604020202020204" pitchFamily="34" charset="0"/>
              </a:rPr>
              <a:t>The video uses cause/effect to explain why certain objects were made from various materials.</a:t>
            </a:r>
            <a:endParaRPr lang="en-US" sz="2400" dirty="0">
              <a:solidFill>
                <a:schemeClr val="tx1"/>
              </a:solidFill>
              <a:latin typeface="Lucida Sans" panose="020B0602030504020204" pitchFamily="34" charset="0"/>
              <a:ea typeface="Calibri" panose="020F0502020204030204" pitchFamily="34" charset="0"/>
              <a:cs typeface="Times New Roman" panose="02020603050405020304" pitchFamily="18" charset="0"/>
            </a:endParaRPr>
          </a:p>
          <a:p>
            <a:pPr>
              <a:lnSpc>
                <a:spcPct val="115000"/>
              </a:lnSpc>
              <a:spcBef>
                <a:spcPts val="0"/>
              </a:spcBef>
              <a:buFont typeface="+mj-lt"/>
              <a:buAutoNum type="alphaUcPeriod"/>
            </a:pPr>
            <a:r>
              <a:rPr lang="en-US" sz="2400" dirty="0">
                <a:solidFill>
                  <a:schemeClr val="tx1"/>
                </a:solidFill>
                <a:latin typeface="Lucida Sans" panose="020B0602030504020204" pitchFamily="34" charset="0"/>
                <a:ea typeface="Calibri" panose="020F0502020204030204" pitchFamily="34" charset="0"/>
                <a:cs typeface="Arial" panose="020B0604020202020204" pitchFamily="34" charset="0"/>
              </a:rPr>
              <a:t>The video uses main idea and supporting detail to describe what an archaeologist does with various tools and then provides specific examples of artifacts.</a:t>
            </a:r>
            <a:endParaRPr lang="en-US" sz="2400" dirty="0">
              <a:solidFill>
                <a:schemeClr val="tx1"/>
              </a:solidFill>
              <a:latin typeface="Lucida Sans" panose="020B0602030504020204" pitchFamily="34" charset="0"/>
              <a:ea typeface="Calibri" panose="020F0502020204030204" pitchFamily="34" charset="0"/>
              <a:cs typeface="Times New Roman" panose="02020603050405020304" pitchFamily="18" charset="0"/>
            </a:endParaRPr>
          </a:p>
          <a:p>
            <a:pPr>
              <a:lnSpc>
                <a:spcPct val="115000"/>
              </a:lnSpc>
              <a:spcBef>
                <a:spcPts val="0"/>
              </a:spcBef>
              <a:buFont typeface="+mj-lt"/>
              <a:buAutoNum type="alphaUcPeriod"/>
            </a:pPr>
            <a:r>
              <a:rPr lang="en-US" sz="2400" dirty="0">
                <a:solidFill>
                  <a:schemeClr val="tx1"/>
                </a:solidFill>
                <a:latin typeface="Lucida Sans" panose="020B0602030504020204" pitchFamily="34" charset="0"/>
                <a:ea typeface="Calibri" panose="020F0502020204030204" pitchFamily="34" charset="0"/>
                <a:cs typeface="Arial" panose="020B0604020202020204" pitchFamily="34" charset="0"/>
              </a:rPr>
              <a:t>The video uses sequence of events to explain the steps used to find buried artifacts and how those artifacts are then displayed. </a:t>
            </a:r>
          </a:p>
          <a:p>
            <a:pPr>
              <a:lnSpc>
                <a:spcPct val="115000"/>
              </a:lnSpc>
              <a:spcBef>
                <a:spcPts val="0"/>
              </a:spcBef>
              <a:buFont typeface="+mj-lt"/>
              <a:buAutoNum type="alphaUcPeriod"/>
            </a:pPr>
            <a:endParaRPr lang="en-US" sz="2400" dirty="0">
              <a:latin typeface="Lucida Sans" panose="020B0602030504020204" pitchFamily="34" charset="0"/>
              <a:ea typeface="Calibri" panose="020F0502020204030204" pitchFamily="34" charset="0"/>
              <a:cs typeface="Arial" panose="020B0604020202020204" pitchFamily="34" charset="0"/>
            </a:endParaRPr>
          </a:p>
          <a:p>
            <a:pPr marL="0" indent="0">
              <a:lnSpc>
                <a:spcPct val="115000"/>
              </a:lnSpc>
              <a:spcBef>
                <a:spcPts val="0"/>
              </a:spcBef>
              <a:buNone/>
            </a:pPr>
            <a:endParaRPr lang="en-US" dirty="0">
              <a:latin typeface="Lucida Sans" panose="020B0602030504020204" pitchFamily="34" charset="0"/>
              <a:ea typeface="Calibri" panose="020F0502020204030204" pitchFamily="34" charset="0"/>
              <a:cs typeface="Times New Roman" panose="02020603050405020304" pitchFamily="18" charset="0"/>
            </a:endParaRPr>
          </a:p>
          <a:p>
            <a:pPr marL="0" indent="0">
              <a:buNone/>
            </a:pPr>
            <a:endParaRPr lang="en-US" dirty="0">
              <a:latin typeface="Lucida Sans" panose="020B0602030504020204" pitchFamily="34" charset="0"/>
            </a:endParaRPr>
          </a:p>
        </p:txBody>
      </p:sp>
      <p:sp>
        <p:nvSpPr>
          <p:cNvPr id="4" name="Rectangle 3"/>
          <p:cNvSpPr/>
          <p:nvPr/>
        </p:nvSpPr>
        <p:spPr>
          <a:xfrm>
            <a:off x="556146" y="5846487"/>
            <a:ext cx="8031707" cy="523220"/>
          </a:xfrm>
          <a:prstGeom prst="rect">
            <a:avLst/>
          </a:prstGeom>
        </p:spPr>
        <p:txBody>
          <a:bodyPr wrap="square">
            <a:spAutoFit/>
          </a:bodyPr>
          <a:lstStyle/>
          <a:p>
            <a:pPr algn="ctr"/>
            <a:r>
              <a:rPr lang="en-US" sz="1400" u="sng" dirty="0">
                <a:hlinkClick r:id="rId3"/>
              </a:rPr>
              <a:t>Associated stimulus: video </a:t>
            </a:r>
            <a:r>
              <a:rPr lang="en-US" sz="1400" u="sng" dirty="0"/>
              <a:t>“Archaeologists - Career Spotlight”</a:t>
            </a:r>
            <a:r>
              <a:rPr lang="en-US" sz="1400" u="sng" dirty="0">
                <a:hlinkClick r:id="rId3"/>
              </a:rPr>
              <a:t> https://kids.usa.gov/watch-videos/jobs/archeologist/index.shtml</a:t>
            </a:r>
            <a:endParaRPr lang="en-US" sz="1400" dirty="0"/>
          </a:p>
        </p:txBody>
      </p:sp>
    </p:spTree>
    <p:extLst>
      <p:ext uri="{BB962C8B-B14F-4D97-AF65-F5344CB8AC3E}">
        <p14:creationId xmlns:p14="http://schemas.microsoft.com/office/powerpoint/2010/main" val="581962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CCSS.ELA-Literacy.4.6</a:t>
            </a:r>
          </a:p>
        </p:txBody>
      </p:sp>
      <p:sp>
        <p:nvSpPr>
          <p:cNvPr id="3" name="Content Placeholder 2"/>
          <p:cNvSpPr>
            <a:spLocks noGrp="1"/>
          </p:cNvSpPr>
          <p:nvPr>
            <p:ph idx="1"/>
          </p:nvPr>
        </p:nvSpPr>
        <p:spPr/>
        <p:txBody>
          <a:bodyPr>
            <a:normAutofit/>
          </a:bodyPr>
          <a:lstStyle/>
          <a:p>
            <a:pPr marL="0" indent="0">
              <a:buNone/>
            </a:pPr>
            <a:r>
              <a:rPr lang="en-US" sz="2400" dirty="0">
                <a:solidFill>
                  <a:schemeClr val="accent2"/>
                </a:solidFill>
              </a:rPr>
              <a:t>Compare and contrast</a:t>
            </a:r>
            <a:r>
              <a:rPr lang="en-US" sz="2400" dirty="0">
                <a:solidFill>
                  <a:schemeClr val="tx2"/>
                </a:solidFill>
              </a:rPr>
              <a:t> a firsthand and secondhand account of the same event or topic; </a:t>
            </a:r>
            <a:r>
              <a:rPr lang="en-US" sz="2400" dirty="0">
                <a:solidFill>
                  <a:schemeClr val="accent2"/>
                </a:solidFill>
              </a:rPr>
              <a:t>describe</a:t>
            </a:r>
            <a:r>
              <a:rPr lang="en-US" sz="2400" dirty="0">
                <a:solidFill>
                  <a:schemeClr val="tx2"/>
                </a:solidFill>
              </a:rPr>
              <a:t> the differences in focus and the information provided. </a:t>
            </a:r>
          </a:p>
        </p:txBody>
      </p:sp>
    </p:spTree>
    <p:extLst>
      <p:ext uri="{BB962C8B-B14F-4D97-AF65-F5344CB8AC3E}">
        <p14:creationId xmlns:p14="http://schemas.microsoft.com/office/powerpoint/2010/main" val="2089408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9614"/>
            <a:ext cx="8229600" cy="5320723"/>
          </a:xfrm>
        </p:spPr>
        <p:txBody>
          <a:bodyPr>
            <a:normAutofit/>
          </a:bodyPr>
          <a:lstStyle/>
          <a:p>
            <a:pPr marL="0" indent="0">
              <a:buNone/>
            </a:pPr>
            <a:r>
              <a:rPr lang="en-US" b="1" dirty="0"/>
              <a:t>The following question has two parts. Answer Part A and then answer Part B.</a:t>
            </a:r>
          </a:p>
          <a:p>
            <a:pPr marL="0" indent="0">
              <a:buNone/>
            </a:pPr>
            <a:endParaRPr lang="en-US" b="1" dirty="0"/>
          </a:p>
          <a:p>
            <a:pPr marL="0" indent="0">
              <a:buNone/>
            </a:pPr>
            <a:r>
              <a:rPr lang="en-US" b="1" dirty="0"/>
              <a:t>Part A: Which stimulus in this set is a firsthand account of the role of archaeologists?</a:t>
            </a:r>
          </a:p>
          <a:p>
            <a:pPr marL="342900" indent="-342900">
              <a:buAutoNum type="alphaUcPeriod"/>
            </a:pPr>
            <a:r>
              <a:rPr lang="en-US" dirty="0"/>
              <a:t>Article 1</a:t>
            </a:r>
          </a:p>
          <a:p>
            <a:pPr marL="342900" indent="-342900">
              <a:buAutoNum type="alphaUcPeriod"/>
            </a:pPr>
            <a:r>
              <a:rPr lang="en-US" dirty="0"/>
              <a:t>Article 2</a:t>
            </a:r>
          </a:p>
          <a:p>
            <a:pPr marL="342900" indent="-342900">
              <a:buAutoNum type="alphaUcPeriod"/>
            </a:pPr>
            <a:r>
              <a:rPr lang="en-US" dirty="0"/>
              <a:t>The video</a:t>
            </a:r>
          </a:p>
          <a:p>
            <a:pPr marL="0" indent="0">
              <a:buNone/>
            </a:pPr>
            <a:endParaRPr lang="en-US" dirty="0"/>
          </a:p>
          <a:p>
            <a:pPr marL="0" indent="0">
              <a:buNone/>
            </a:pPr>
            <a:r>
              <a:rPr lang="en-US" b="1" dirty="0"/>
              <a:t>Part B: What aspect of the stimulus chosen in Part A tells you it is a firsthand account?</a:t>
            </a:r>
          </a:p>
          <a:p>
            <a:pPr marL="342900" indent="-342900">
              <a:buAutoNum type="alphaUcPeriod"/>
            </a:pPr>
            <a:r>
              <a:rPr lang="en-US" dirty="0"/>
              <a:t>The stimulus asks questions for the reader to think about.</a:t>
            </a:r>
          </a:p>
          <a:p>
            <a:pPr marL="342900" indent="-342900">
              <a:buAutoNum type="alphaUcPeriod"/>
            </a:pPr>
            <a:r>
              <a:rPr lang="en-US" dirty="0"/>
              <a:t>There are people talking about the experiences they have had.</a:t>
            </a:r>
          </a:p>
          <a:p>
            <a:pPr marL="342900" indent="-342900">
              <a:buAutoNum type="alphaUcPeriod"/>
            </a:pPr>
            <a:r>
              <a:rPr lang="en-US" dirty="0"/>
              <a:t>There are examples of things that may be found at a dig.</a:t>
            </a:r>
          </a:p>
          <a:p>
            <a:pPr marL="342900" indent="-342900">
              <a:buAutoNum type="alphaUcPeriod"/>
            </a:pPr>
            <a:r>
              <a:rPr lang="en-US" dirty="0"/>
              <a:t>The stimulus contains words that help the reader understand scientific terms. </a:t>
            </a:r>
          </a:p>
          <a:p>
            <a:pPr marL="342900" indent="-342900">
              <a:buAutoNum type="alphaUcPeriod"/>
            </a:pPr>
            <a:endParaRPr lang="en-US" dirty="0"/>
          </a:p>
          <a:p>
            <a:pPr marL="342900" indent="-342900">
              <a:buAutoNum type="alphaUcPeriod"/>
            </a:pPr>
            <a:endParaRPr lang="en-US" dirty="0"/>
          </a:p>
        </p:txBody>
      </p:sp>
      <p:sp>
        <p:nvSpPr>
          <p:cNvPr id="6" name="Rectangle 5"/>
          <p:cNvSpPr/>
          <p:nvPr/>
        </p:nvSpPr>
        <p:spPr>
          <a:xfrm>
            <a:off x="457200" y="5760338"/>
            <a:ext cx="8031707" cy="523220"/>
          </a:xfrm>
          <a:prstGeom prst="rect">
            <a:avLst/>
          </a:prstGeom>
        </p:spPr>
        <p:txBody>
          <a:bodyPr wrap="square">
            <a:spAutoFit/>
          </a:bodyPr>
          <a:lstStyle/>
          <a:p>
            <a:pPr algn="ctr"/>
            <a:r>
              <a:rPr lang="en-US" sz="1400" dirty="0">
                <a:ea typeface="Calibri" panose="020F0502020204030204" pitchFamily="34" charset="0"/>
                <a:cs typeface="Times New Roman" panose="02020603050405020304" pitchFamily="18" charset="0"/>
              </a:rPr>
              <a:t>Associated stimuli: </a:t>
            </a:r>
            <a:r>
              <a:rPr lang="en-US" sz="1400" i="1" dirty="0">
                <a:ea typeface="Calibri" panose="020F0502020204030204" pitchFamily="34" charset="0"/>
                <a:cs typeface="Times New Roman" panose="02020603050405020304" pitchFamily="18" charset="0"/>
              </a:rPr>
              <a:t>Basic Archaeology: </a:t>
            </a:r>
            <a:r>
              <a:rPr lang="en-US" sz="1400" dirty="0">
                <a:ea typeface="Calibri" panose="020F0502020204030204" pitchFamily="34" charset="0"/>
                <a:cs typeface="Times New Roman" panose="02020603050405020304" pitchFamily="18" charset="0"/>
              </a:rPr>
              <a:t>“What’s a Dig?” and “What’s a Midden?” by David White and video “Archaeologists – Career Spotlight”</a:t>
            </a:r>
            <a:r>
              <a:rPr lang="en-US" sz="1400" u="sng" dirty="0">
                <a:hlinkClick r:id="rId3"/>
              </a:rPr>
              <a:t> https://kids.usa.gov/watch-videos/jobs/archeologist/index.shtml</a:t>
            </a:r>
            <a:r>
              <a:rPr lang="en-US" sz="1400" dirty="0">
                <a:ea typeface="Calibri" panose="020F0502020204030204" pitchFamily="34" charset="0"/>
                <a:cs typeface="Times New Roman" panose="02020603050405020304" pitchFamily="18" charset="0"/>
              </a:rPr>
              <a:t> </a:t>
            </a:r>
            <a:endParaRPr lang="en-US" sz="1400" dirty="0"/>
          </a:p>
        </p:txBody>
      </p:sp>
    </p:spTree>
    <p:extLst>
      <p:ext uri="{BB962C8B-B14F-4D97-AF65-F5344CB8AC3E}">
        <p14:creationId xmlns:p14="http://schemas.microsoft.com/office/powerpoint/2010/main" val="2799575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7538"/>
            <a:ext cx="8229600" cy="5267969"/>
          </a:xfrm>
        </p:spPr>
        <p:txBody>
          <a:bodyPr/>
          <a:lstStyle/>
          <a:p>
            <a:pPr marL="0" indent="0">
              <a:buNone/>
            </a:pPr>
            <a:r>
              <a:rPr lang="en-US" sz="2400" b="1" dirty="0"/>
              <a:t>What topic is more fully explained by the speakers in the video than by the writer of the texts?</a:t>
            </a:r>
          </a:p>
          <a:p>
            <a:pPr marL="0" indent="0">
              <a:buNone/>
            </a:pPr>
            <a:endParaRPr lang="en-US" sz="2400" dirty="0"/>
          </a:p>
          <a:p>
            <a:pPr marL="342900" indent="-342900">
              <a:buFont typeface="+mj-lt"/>
              <a:buAutoNum type="alphaUcPeriod"/>
            </a:pPr>
            <a:r>
              <a:rPr lang="en-US" sz="2400" dirty="0"/>
              <a:t> how the tools are actually used</a:t>
            </a:r>
          </a:p>
          <a:p>
            <a:pPr marL="342900" indent="-342900">
              <a:buFont typeface="+mj-lt"/>
              <a:buAutoNum type="alphaUcPeriod"/>
            </a:pPr>
            <a:r>
              <a:rPr lang="en-US" sz="2400" dirty="0"/>
              <a:t> where middens are found</a:t>
            </a:r>
          </a:p>
          <a:p>
            <a:pPr marL="342900" indent="-342900">
              <a:buFont typeface="+mj-lt"/>
              <a:buAutoNum type="alphaUcPeriod"/>
            </a:pPr>
            <a:r>
              <a:rPr lang="en-US" sz="2400" dirty="0"/>
              <a:t> how artifacts get buried</a:t>
            </a:r>
          </a:p>
          <a:p>
            <a:pPr marL="342900" indent="-342900">
              <a:buFont typeface="+mj-lt"/>
              <a:buAutoNum type="alphaUcPeriod"/>
            </a:pPr>
            <a:r>
              <a:rPr lang="en-US" sz="2400" dirty="0"/>
              <a:t> why archaeologists dig for artifacts</a:t>
            </a:r>
          </a:p>
          <a:p>
            <a:pPr marL="342900" indent="-342900">
              <a:buAutoNum type="alphaUcPeriod" startAt="4"/>
            </a:pPr>
            <a:endParaRPr lang="en-US" dirty="0"/>
          </a:p>
          <a:p>
            <a:pPr marL="0" indent="0">
              <a:buNone/>
            </a:pPr>
            <a:endParaRPr lang="en-US" dirty="0"/>
          </a:p>
          <a:p>
            <a:pPr marL="342900" indent="-342900">
              <a:buAutoNum type="alphaUcPeriod" startAt="4"/>
            </a:pPr>
            <a:endParaRPr lang="en-US" dirty="0"/>
          </a:p>
          <a:p>
            <a:pPr marL="0" indent="0">
              <a:buNone/>
            </a:pPr>
            <a:endParaRPr lang="en-US" dirty="0"/>
          </a:p>
        </p:txBody>
      </p:sp>
      <p:sp>
        <p:nvSpPr>
          <p:cNvPr id="6" name="Rectangle 5"/>
          <p:cNvSpPr/>
          <p:nvPr/>
        </p:nvSpPr>
        <p:spPr>
          <a:xfrm>
            <a:off x="457200" y="5795507"/>
            <a:ext cx="8031707" cy="523220"/>
          </a:xfrm>
          <a:prstGeom prst="rect">
            <a:avLst/>
          </a:prstGeom>
        </p:spPr>
        <p:txBody>
          <a:bodyPr wrap="square">
            <a:spAutoFit/>
          </a:bodyPr>
          <a:lstStyle/>
          <a:p>
            <a:pPr algn="ctr"/>
            <a:r>
              <a:rPr lang="en-US" sz="1400" dirty="0">
                <a:ea typeface="Calibri" panose="020F0502020204030204" pitchFamily="34" charset="0"/>
                <a:cs typeface="Times New Roman" panose="02020603050405020304" pitchFamily="18" charset="0"/>
              </a:rPr>
              <a:t>Associated stimuli: </a:t>
            </a:r>
            <a:r>
              <a:rPr lang="en-US" sz="1400" i="1" dirty="0">
                <a:ea typeface="Calibri" panose="020F0502020204030204" pitchFamily="34" charset="0"/>
                <a:cs typeface="Times New Roman" panose="02020603050405020304" pitchFamily="18" charset="0"/>
              </a:rPr>
              <a:t>Basic Archaeology: </a:t>
            </a:r>
            <a:r>
              <a:rPr lang="en-US" sz="1400" dirty="0">
                <a:ea typeface="Calibri" panose="020F0502020204030204" pitchFamily="34" charset="0"/>
                <a:cs typeface="Times New Roman" panose="02020603050405020304" pitchFamily="18" charset="0"/>
              </a:rPr>
              <a:t>“What’s a Dig?” and “What’s a </a:t>
            </a:r>
            <a:r>
              <a:rPr lang="en-US" sz="1400" dirty="0" err="1">
                <a:ea typeface="Calibri" panose="020F0502020204030204" pitchFamily="34" charset="0"/>
                <a:cs typeface="Times New Roman" panose="02020603050405020304" pitchFamily="18" charset="0"/>
              </a:rPr>
              <a:t>Midden</a:t>
            </a:r>
            <a:r>
              <a:rPr lang="en-US" sz="1400" dirty="0">
                <a:ea typeface="Calibri" panose="020F0502020204030204" pitchFamily="34" charset="0"/>
                <a:cs typeface="Times New Roman" panose="02020603050405020304" pitchFamily="18" charset="0"/>
              </a:rPr>
              <a:t>?” by David White and video “Archaeologists – Career Spotlight”</a:t>
            </a:r>
            <a:r>
              <a:rPr lang="en-US" sz="1400" u="sng" dirty="0">
                <a:hlinkClick r:id="rId3"/>
              </a:rPr>
              <a:t> https://kids.usa.gov/watch-videos/jobs/archeologist/index.shtml</a:t>
            </a:r>
            <a:r>
              <a:rPr lang="en-US" sz="1400" dirty="0">
                <a:ea typeface="Calibri" panose="020F0502020204030204" pitchFamily="34" charset="0"/>
                <a:cs typeface="Times New Roman" panose="02020603050405020304" pitchFamily="18" charset="0"/>
              </a:rPr>
              <a:t> </a:t>
            </a:r>
            <a:endParaRPr lang="en-US" sz="1400" dirty="0"/>
          </a:p>
        </p:txBody>
      </p:sp>
    </p:spTree>
    <p:extLst>
      <p:ext uri="{BB962C8B-B14F-4D97-AF65-F5344CB8AC3E}">
        <p14:creationId xmlns:p14="http://schemas.microsoft.com/office/powerpoint/2010/main" val="34739860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CCSS.ELA-Literacy.RI.4.7</a:t>
            </a:r>
          </a:p>
        </p:txBody>
      </p:sp>
      <p:sp>
        <p:nvSpPr>
          <p:cNvPr id="3" name="Content Placeholder 2"/>
          <p:cNvSpPr>
            <a:spLocks noGrp="1"/>
          </p:cNvSpPr>
          <p:nvPr>
            <p:ph idx="1"/>
          </p:nvPr>
        </p:nvSpPr>
        <p:spPr/>
        <p:txBody>
          <a:bodyPr>
            <a:normAutofit/>
          </a:bodyPr>
          <a:lstStyle/>
          <a:p>
            <a:pPr marL="0" indent="0">
              <a:buNone/>
            </a:pPr>
            <a:r>
              <a:rPr lang="en-US" sz="2400" dirty="0">
                <a:solidFill>
                  <a:schemeClr val="accent2"/>
                </a:solidFill>
              </a:rPr>
              <a:t>Interpret</a:t>
            </a:r>
            <a:r>
              <a:rPr lang="en-US" sz="2400" dirty="0"/>
              <a:t> information presented visually, orally, or quantitatively (e.g., in charts, graphs, diagrams, time lines, animations, or interactive elements on Web pages) and </a:t>
            </a:r>
            <a:r>
              <a:rPr lang="en-US" sz="2400" dirty="0">
                <a:solidFill>
                  <a:schemeClr val="accent2"/>
                </a:solidFill>
              </a:rPr>
              <a:t>explain</a:t>
            </a:r>
            <a:r>
              <a:rPr lang="en-US" sz="2400" dirty="0"/>
              <a:t> how the information contributes to an understanding of the text in which it appears. </a:t>
            </a:r>
          </a:p>
        </p:txBody>
      </p:sp>
    </p:spTree>
    <p:extLst>
      <p:ext uri="{BB962C8B-B14F-4D97-AF65-F5344CB8AC3E}">
        <p14:creationId xmlns:p14="http://schemas.microsoft.com/office/powerpoint/2010/main" val="2016778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4994674"/>
          </a:xfrm>
        </p:spPr>
        <p:txBody>
          <a:bodyPr>
            <a:normAutofit/>
          </a:bodyPr>
          <a:lstStyle/>
          <a:p>
            <a:pPr marL="0" indent="0">
              <a:buNone/>
            </a:pPr>
            <a:r>
              <a:rPr lang="en-US" sz="2400" b="1" dirty="0"/>
              <a:t>Write an explanatory essay explaining the purpose of the video you have watched on archaeology. Why would the makers of the video want children to view it? What do they want students to learn? Be sure to use details and examples from the video as you write your response. </a:t>
            </a:r>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125" u="sng" dirty="0">
              <a:solidFill>
                <a:schemeClr val="tx1"/>
              </a:solidFill>
            </a:endParaRPr>
          </a:p>
          <a:p>
            <a:pPr marL="0" indent="0">
              <a:buNone/>
            </a:pPr>
            <a:endParaRPr lang="en-US" dirty="0"/>
          </a:p>
        </p:txBody>
      </p:sp>
      <p:sp>
        <p:nvSpPr>
          <p:cNvPr id="4" name="Rectangle 3"/>
          <p:cNvSpPr/>
          <p:nvPr/>
        </p:nvSpPr>
        <p:spPr>
          <a:xfrm>
            <a:off x="556146" y="5825506"/>
            <a:ext cx="8031707" cy="684803"/>
          </a:xfrm>
          <a:prstGeom prst="rect">
            <a:avLst/>
          </a:prstGeom>
        </p:spPr>
        <p:txBody>
          <a:bodyPr wrap="square">
            <a:spAutoFit/>
          </a:bodyPr>
          <a:lstStyle/>
          <a:p>
            <a:pPr algn="ctr"/>
            <a:r>
              <a:rPr lang="en-US" sz="1400" dirty="0">
                <a:ea typeface="Calibri" panose="020F0502020204030204" pitchFamily="34" charset="0"/>
                <a:cs typeface="Times New Roman" panose="02020603050405020304" pitchFamily="18" charset="0"/>
              </a:rPr>
              <a:t>Associated stimuli: video “Archaeologists – Career Spotlight”</a:t>
            </a:r>
            <a:r>
              <a:rPr lang="en-US" sz="1400" u="sng" dirty="0">
                <a:hlinkClick r:id="rId3"/>
              </a:rPr>
              <a:t> https://kids.usa.gov/watch-videos/jobs/archeologist/index.shtml</a:t>
            </a:r>
            <a:r>
              <a:rPr lang="en-US" sz="1400" dirty="0">
                <a:ea typeface="Calibri" panose="020F0502020204030204" pitchFamily="34" charset="0"/>
                <a:cs typeface="Times New Roman" panose="02020603050405020304" pitchFamily="18" charset="0"/>
              </a:rPr>
              <a:t> </a:t>
            </a:r>
            <a:endParaRPr lang="en-US" sz="1400" dirty="0"/>
          </a:p>
          <a:p>
            <a:pPr algn="ctr"/>
            <a:r>
              <a:rPr lang="en-US" sz="1050" dirty="0">
                <a:ea typeface="Calibri" panose="020F0502020204030204" pitchFamily="34" charset="0"/>
                <a:cs typeface="Times New Roman" panose="02020603050405020304" pitchFamily="18" charset="0"/>
              </a:rPr>
              <a:t> </a:t>
            </a:r>
            <a:endParaRPr lang="en-US" sz="1050" dirty="0"/>
          </a:p>
        </p:txBody>
      </p:sp>
    </p:spTree>
    <p:extLst>
      <p:ext uri="{BB962C8B-B14F-4D97-AF65-F5344CB8AC3E}">
        <p14:creationId xmlns:p14="http://schemas.microsoft.com/office/powerpoint/2010/main" val="3495790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9277"/>
            <a:ext cx="8229600" cy="5432524"/>
          </a:xfrm>
        </p:spPr>
        <p:txBody>
          <a:bodyPr>
            <a:normAutofit lnSpcReduction="10000"/>
          </a:bodyPr>
          <a:lstStyle/>
          <a:p>
            <a:pPr marL="0" indent="0">
              <a:lnSpc>
                <a:spcPct val="115000"/>
              </a:lnSpc>
              <a:spcBef>
                <a:spcPts val="0"/>
              </a:spcBef>
              <a:buNone/>
            </a:pPr>
            <a:r>
              <a:rPr lang="en-US" b="1" dirty="0">
                <a:latin typeface="Lucida Sans" panose="020B0602030504020204" pitchFamily="34" charset="0"/>
                <a:ea typeface="Calibri" panose="020F0502020204030204" pitchFamily="34" charset="0"/>
                <a:cs typeface="Arial" panose="020B0604020202020204" pitchFamily="34" charset="0"/>
              </a:rPr>
              <a:t>The following question has two parts. Answer Part A and then answer Part B.</a:t>
            </a:r>
            <a:endParaRPr lang="en-US" dirty="0">
              <a:latin typeface="Lucida Sans" panose="020B060203050402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b="1" dirty="0">
                <a:latin typeface="Lucida Sans" panose="020B0602030504020204" pitchFamily="34" charset="0"/>
                <a:ea typeface="Calibri" panose="020F0502020204030204" pitchFamily="34" charset="0"/>
                <a:cs typeface="Arial" panose="020B0604020202020204" pitchFamily="34" charset="0"/>
              </a:rPr>
              <a:t> </a:t>
            </a:r>
            <a:endParaRPr lang="en-US" dirty="0">
              <a:latin typeface="Lucida Sans" panose="020B060203050402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b="1" dirty="0">
                <a:latin typeface="Lucida Sans" panose="020B0602030504020204" pitchFamily="34" charset="0"/>
                <a:ea typeface="Calibri" panose="020F0502020204030204" pitchFamily="34" charset="0"/>
                <a:cs typeface="Arial" panose="020B0604020202020204" pitchFamily="34" charset="0"/>
              </a:rPr>
              <a:t>Part A: Which question from Article 2 is answered by the video regarding the people who lived at Best Farm?</a:t>
            </a:r>
            <a:endParaRPr lang="en-US" dirty="0">
              <a:latin typeface="Lucida Sans" panose="020B060203050402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b="1" dirty="0">
                <a:latin typeface="Lucida Sans" panose="020B0602030504020204" pitchFamily="34" charset="0"/>
                <a:ea typeface="Calibri" panose="020F0502020204030204" pitchFamily="34" charset="0"/>
                <a:cs typeface="Arial" panose="020B0604020202020204" pitchFamily="34" charset="0"/>
              </a:rPr>
              <a:t> </a:t>
            </a:r>
            <a:endParaRPr lang="en-US" dirty="0">
              <a:latin typeface="Lucida Sans" panose="020B0602030504020204" pitchFamily="34" charset="0"/>
              <a:ea typeface="Calibri" panose="020F0502020204030204" pitchFamily="34" charset="0"/>
              <a:cs typeface="Times New Roman" panose="02020603050405020304" pitchFamily="18" charset="0"/>
            </a:endParaRPr>
          </a:p>
          <a:p>
            <a:pPr>
              <a:lnSpc>
                <a:spcPct val="115000"/>
              </a:lnSpc>
              <a:spcBef>
                <a:spcPts val="0"/>
              </a:spcBef>
              <a:buFont typeface="+mj-lt"/>
              <a:buAutoNum type="alphaUcPeriod"/>
            </a:pPr>
            <a:r>
              <a:rPr lang="en-US" dirty="0">
                <a:latin typeface="Lucida Sans" panose="020B0602030504020204" pitchFamily="34" charset="0"/>
                <a:ea typeface="Calibri" panose="020F0502020204030204" pitchFamily="34" charset="0"/>
                <a:cs typeface="Arial" panose="020B0604020202020204" pitchFamily="34" charset="0"/>
              </a:rPr>
              <a:t>“What’s a Midden?”</a:t>
            </a:r>
            <a:endParaRPr lang="en-US" dirty="0">
              <a:latin typeface="Lucida Sans" panose="020B0602030504020204" pitchFamily="34" charset="0"/>
              <a:ea typeface="Calibri" panose="020F0502020204030204" pitchFamily="34" charset="0"/>
              <a:cs typeface="Times New Roman" panose="02020603050405020304" pitchFamily="18" charset="0"/>
            </a:endParaRPr>
          </a:p>
          <a:p>
            <a:pPr>
              <a:lnSpc>
                <a:spcPct val="115000"/>
              </a:lnSpc>
              <a:spcBef>
                <a:spcPts val="0"/>
              </a:spcBef>
              <a:buFont typeface="+mj-lt"/>
              <a:buAutoNum type="alphaUcPeriod"/>
            </a:pPr>
            <a:r>
              <a:rPr lang="en-US" dirty="0">
                <a:latin typeface="Lucida Sans" panose="020B0602030504020204" pitchFamily="34" charset="0"/>
                <a:ea typeface="Times New Roman" panose="02020603050405020304" pitchFamily="18" charset="0"/>
                <a:cs typeface="Times New Roman" panose="02020603050405020304" pitchFamily="18" charset="0"/>
              </a:rPr>
              <a:t>“Did they wear certain clothes?” </a:t>
            </a:r>
            <a:endParaRPr lang="en-US" dirty="0">
              <a:latin typeface="Lucida Sans" panose="020B0602030504020204" pitchFamily="34" charset="0"/>
              <a:ea typeface="Calibri" panose="020F0502020204030204" pitchFamily="34" charset="0"/>
              <a:cs typeface="Times New Roman" panose="02020603050405020304" pitchFamily="18" charset="0"/>
            </a:endParaRPr>
          </a:p>
          <a:p>
            <a:pPr>
              <a:lnSpc>
                <a:spcPct val="115000"/>
              </a:lnSpc>
              <a:spcBef>
                <a:spcPts val="0"/>
              </a:spcBef>
              <a:buFont typeface="+mj-lt"/>
              <a:buAutoNum type="alphaUcPeriod"/>
            </a:pPr>
            <a:r>
              <a:rPr lang="en-US" dirty="0">
                <a:latin typeface="Lucida Sans" panose="020B0602030504020204" pitchFamily="34" charset="0"/>
                <a:ea typeface="Times New Roman" panose="02020603050405020304" pitchFamily="18" charset="0"/>
                <a:cs typeface="Times New Roman" panose="02020603050405020304" pitchFamily="18" charset="0"/>
              </a:rPr>
              <a:t>“What kinds of food did they eat?”</a:t>
            </a:r>
            <a:endParaRPr lang="en-US" dirty="0">
              <a:latin typeface="Lucida Sans" panose="020B0602030504020204" pitchFamily="34" charset="0"/>
              <a:ea typeface="Calibri" panose="020F0502020204030204" pitchFamily="34" charset="0"/>
              <a:cs typeface="Times New Roman" panose="02020603050405020304" pitchFamily="18" charset="0"/>
            </a:endParaRPr>
          </a:p>
          <a:p>
            <a:pPr>
              <a:lnSpc>
                <a:spcPct val="115000"/>
              </a:lnSpc>
              <a:spcBef>
                <a:spcPts val="0"/>
              </a:spcBef>
              <a:buFont typeface="+mj-lt"/>
              <a:buAutoNum type="alphaUcPeriod"/>
            </a:pPr>
            <a:r>
              <a:rPr lang="en-US" dirty="0">
                <a:latin typeface="Lucida Sans" panose="020B0602030504020204" pitchFamily="34" charset="0"/>
                <a:ea typeface="Times New Roman" panose="02020603050405020304" pitchFamily="18" charset="0"/>
                <a:cs typeface="Times New Roman" panose="02020603050405020304" pitchFamily="18" charset="0"/>
              </a:rPr>
              <a:t>“What kind of tools did they use or throw away?”</a:t>
            </a:r>
            <a:endParaRPr lang="en-US" dirty="0">
              <a:latin typeface="Lucida Sans" panose="020B060203050402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b="1" dirty="0">
                <a:latin typeface="Lucida Sans" panose="020B0602030504020204" pitchFamily="34" charset="0"/>
                <a:ea typeface="Calibri" panose="020F0502020204030204" pitchFamily="34" charset="0"/>
                <a:cs typeface="Arial" panose="020B0604020202020204" pitchFamily="34" charset="0"/>
              </a:rPr>
              <a:t> </a:t>
            </a:r>
            <a:endParaRPr lang="en-US" dirty="0">
              <a:latin typeface="Lucida Sans" panose="020B060203050402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b="1" dirty="0">
                <a:latin typeface="Lucida Sans" panose="020B0602030504020204" pitchFamily="34" charset="0"/>
                <a:ea typeface="Calibri" panose="020F0502020204030204" pitchFamily="34" charset="0"/>
                <a:cs typeface="Arial" panose="020B0604020202020204" pitchFamily="34" charset="0"/>
              </a:rPr>
              <a:t>Part B:  Which example from the video </a:t>
            </a:r>
            <a:r>
              <a:rPr lang="en-US" b="1" u="sng" dirty="0">
                <a:latin typeface="Lucida Sans" panose="020B0602030504020204" pitchFamily="34" charset="0"/>
                <a:ea typeface="Calibri" panose="020F0502020204030204" pitchFamily="34" charset="0"/>
                <a:cs typeface="Arial" panose="020B0604020202020204" pitchFamily="34" charset="0"/>
              </a:rPr>
              <a:t>best</a:t>
            </a:r>
            <a:r>
              <a:rPr lang="en-US" b="1" dirty="0">
                <a:latin typeface="Lucida Sans" panose="020B0602030504020204" pitchFamily="34" charset="0"/>
                <a:ea typeface="Calibri" panose="020F0502020204030204" pitchFamily="34" charset="0"/>
                <a:cs typeface="Arial" panose="020B0604020202020204" pitchFamily="34" charset="0"/>
              </a:rPr>
              <a:t> supports the correct answer to Part A?</a:t>
            </a:r>
            <a:endParaRPr lang="en-US" dirty="0">
              <a:latin typeface="Lucida Sans" panose="020B060203050402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b="1" dirty="0">
                <a:latin typeface="Lucida Sans" panose="020B0602030504020204" pitchFamily="34" charset="0"/>
                <a:ea typeface="Calibri" panose="020F0502020204030204" pitchFamily="34" charset="0"/>
                <a:cs typeface="Arial" panose="020B0604020202020204" pitchFamily="34" charset="0"/>
              </a:rPr>
              <a:t> </a:t>
            </a:r>
            <a:endParaRPr lang="en-US" dirty="0">
              <a:latin typeface="Lucida Sans" panose="020B0602030504020204" pitchFamily="34" charset="0"/>
              <a:ea typeface="Calibri" panose="020F0502020204030204" pitchFamily="34" charset="0"/>
              <a:cs typeface="Times New Roman" panose="02020603050405020304" pitchFamily="18" charset="0"/>
            </a:endParaRPr>
          </a:p>
          <a:p>
            <a:pPr>
              <a:lnSpc>
                <a:spcPct val="115000"/>
              </a:lnSpc>
              <a:spcBef>
                <a:spcPts val="0"/>
              </a:spcBef>
              <a:buFont typeface="+mj-lt"/>
              <a:buAutoNum type="alphaUcPeriod"/>
            </a:pPr>
            <a:r>
              <a:rPr lang="en-US" dirty="0">
                <a:latin typeface="Lucida Sans" panose="020B0602030504020204" pitchFamily="34" charset="0"/>
                <a:ea typeface="Calibri" panose="020F0502020204030204" pitchFamily="34" charset="0"/>
                <a:cs typeface="Arial" panose="020B0604020202020204" pitchFamily="34" charset="0"/>
              </a:rPr>
              <a:t>The old coin</a:t>
            </a:r>
            <a:endParaRPr lang="en-US" dirty="0">
              <a:latin typeface="Lucida Sans" panose="020B0602030504020204" pitchFamily="34" charset="0"/>
              <a:ea typeface="Calibri" panose="020F0502020204030204" pitchFamily="34" charset="0"/>
              <a:cs typeface="Times New Roman" panose="02020603050405020304" pitchFamily="18" charset="0"/>
            </a:endParaRPr>
          </a:p>
          <a:p>
            <a:pPr>
              <a:lnSpc>
                <a:spcPct val="115000"/>
              </a:lnSpc>
              <a:spcBef>
                <a:spcPts val="0"/>
              </a:spcBef>
              <a:buFont typeface="+mj-lt"/>
              <a:buAutoNum type="alphaUcPeriod"/>
            </a:pPr>
            <a:r>
              <a:rPr lang="en-US" dirty="0">
                <a:latin typeface="Lucida Sans" panose="020B0602030504020204" pitchFamily="34" charset="0"/>
                <a:ea typeface="Calibri" panose="020F0502020204030204" pitchFamily="34" charset="0"/>
                <a:cs typeface="Arial" panose="020B0604020202020204" pitchFamily="34" charset="0"/>
              </a:rPr>
              <a:t>The button</a:t>
            </a:r>
            <a:endParaRPr lang="en-US" dirty="0">
              <a:latin typeface="Lucida Sans" panose="020B0602030504020204" pitchFamily="34" charset="0"/>
              <a:ea typeface="Calibri" panose="020F0502020204030204" pitchFamily="34" charset="0"/>
              <a:cs typeface="Times New Roman" panose="02020603050405020304" pitchFamily="18" charset="0"/>
            </a:endParaRPr>
          </a:p>
          <a:p>
            <a:pPr>
              <a:lnSpc>
                <a:spcPct val="115000"/>
              </a:lnSpc>
              <a:spcBef>
                <a:spcPts val="0"/>
              </a:spcBef>
              <a:buFont typeface="+mj-lt"/>
              <a:buAutoNum type="alphaUcPeriod"/>
            </a:pPr>
            <a:r>
              <a:rPr lang="en-US" dirty="0">
                <a:latin typeface="Lucida Sans" panose="020B0602030504020204" pitchFamily="34" charset="0"/>
                <a:ea typeface="Calibri" panose="020F0502020204030204" pitchFamily="34" charset="0"/>
                <a:cs typeface="Arial" panose="020B0604020202020204" pitchFamily="34" charset="0"/>
              </a:rPr>
              <a:t>The pieces of pottery</a:t>
            </a:r>
            <a:endParaRPr lang="en-US" dirty="0">
              <a:latin typeface="Lucida Sans" panose="020B0602030504020204" pitchFamily="34" charset="0"/>
              <a:ea typeface="Calibri" panose="020F0502020204030204" pitchFamily="34" charset="0"/>
              <a:cs typeface="Times New Roman" panose="02020603050405020304" pitchFamily="18" charset="0"/>
            </a:endParaRPr>
          </a:p>
          <a:p>
            <a:pPr>
              <a:lnSpc>
                <a:spcPct val="115000"/>
              </a:lnSpc>
              <a:spcBef>
                <a:spcPts val="0"/>
              </a:spcBef>
              <a:buFont typeface="+mj-lt"/>
              <a:buAutoNum type="alphaUcPeriod"/>
            </a:pPr>
            <a:r>
              <a:rPr lang="en-US" dirty="0">
                <a:latin typeface="Lucida Sans" panose="020B0602030504020204" pitchFamily="34" charset="0"/>
                <a:ea typeface="Calibri" panose="020F0502020204030204" pitchFamily="34" charset="0"/>
                <a:cs typeface="Arial" panose="020B0604020202020204" pitchFamily="34" charset="0"/>
              </a:rPr>
              <a:t>The shells and animal bones </a:t>
            </a:r>
          </a:p>
          <a:p>
            <a:pPr>
              <a:lnSpc>
                <a:spcPct val="115000"/>
              </a:lnSpc>
              <a:spcBef>
                <a:spcPts val="0"/>
              </a:spcBef>
              <a:buFont typeface="+mj-lt"/>
              <a:buAutoNum type="alphaUcPeriod"/>
            </a:pPr>
            <a:endParaRPr lang="en-US" sz="1125"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5" name="Rectangle 4"/>
          <p:cNvSpPr/>
          <p:nvPr/>
        </p:nvSpPr>
        <p:spPr>
          <a:xfrm>
            <a:off x="556146" y="5801801"/>
            <a:ext cx="8031707" cy="684803"/>
          </a:xfrm>
          <a:prstGeom prst="rect">
            <a:avLst/>
          </a:prstGeom>
        </p:spPr>
        <p:txBody>
          <a:bodyPr wrap="square">
            <a:spAutoFit/>
          </a:bodyPr>
          <a:lstStyle/>
          <a:p>
            <a:pPr algn="ctr"/>
            <a:r>
              <a:rPr lang="en-US" sz="1400" dirty="0">
                <a:ea typeface="Calibri" panose="020F0502020204030204" pitchFamily="34" charset="0"/>
                <a:cs typeface="Times New Roman" panose="02020603050405020304" pitchFamily="18" charset="0"/>
              </a:rPr>
              <a:t>Associated stimuli: </a:t>
            </a:r>
            <a:r>
              <a:rPr lang="en-US" sz="1400" i="1" dirty="0">
                <a:ea typeface="Calibri" panose="020F0502020204030204" pitchFamily="34" charset="0"/>
                <a:cs typeface="Times New Roman" panose="02020603050405020304" pitchFamily="18" charset="0"/>
              </a:rPr>
              <a:t>Basic Archaeology: </a:t>
            </a:r>
            <a:r>
              <a:rPr lang="en-US" sz="1400" dirty="0">
                <a:ea typeface="Calibri" panose="020F0502020204030204" pitchFamily="34" charset="0"/>
                <a:cs typeface="Times New Roman" panose="02020603050405020304" pitchFamily="18" charset="0"/>
              </a:rPr>
              <a:t>“What’s a Dig?” and “What’s a </a:t>
            </a:r>
            <a:r>
              <a:rPr lang="en-US" sz="1400" dirty="0" err="1">
                <a:ea typeface="Calibri" panose="020F0502020204030204" pitchFamily="34" charset="0"/>
                <a:cs typeface="Times New Roman" panose="02020603050405020304" pitchFamily="18" charset="0"/>
              </a:rPr>
              <a:t>Midden</a:t>
            </a:r>
            <a:r>
              <a:rPr lang="en-US" sz="1400" dirty="0">
                <a:ea typeface="Calibri" panose="020F0502020204030204" pitchFamily="34" charset="0"/>
                <a:cs typeface="Times New Roman" panose="02020603050405020304" pitchFamily="18" charset="0"/>
              </a:rPr>
              <a:t>?” by David White and video “Archaeologists – Career Spotlight”</a:t>
            </a:r>
            <a:r>
              <a:rPr lang="en-US" sz="1400" u="sng" dirty="0">
                <a:hlinkClick r:id="rId3"/>
              </a:rPr>
              <a:t> https://kids.usa.gov/watch-videos/jobs/archeologist/index.shtml</a:t>
            </a:r>
            <a:r>
              <a:rPr lang="en-US" sz="1400" dirty="0">
                <a:ea typeface="Calibri" panose="020F0502020204030204" pitchFamily="34" charset="0"/>
                <a:cs typeface="Times New Roman" panose="02020603050405020304" pitchFamily="18" charset="0"/>
              </a:rPr>
              <a:t> </a:t>
            </a:r>
            <a:endParaRPr lang="en-US" sz="1400" dirty="0"/>
          </a:p>
          <a:p>
            <a:pPr algn="ctr"/>
            <a:r>
              <a:rPr lang="en-US" sz="1050" dirty="0">
                <a:ea typeface="Calibri" panose="020F0502020204030204" pitchFamily="34" charset="0"/>
                <a:cs typeface="Times New Roman" panose="02020603050405020304" pitchFamily="18" charset="0"/>
              </a:rPr>
              <a:t> </a:t>
            </a:r>
            <a:endParaRPr lang="en-US" sz="1050" dirty="0"/>
          </a:p>
        </p:txBody>
      </p:sp>
    </p:spTree>
    <p:extLst>
      <p:ext uri="{BB962C8B-B14F-4D97-AF65-F5344CB8AC3E}">
        <p14:creationId xmlns:p14="http://schemas.microsoft.com/office/powerpoint/2010/main" val="12019137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CCSS.ELA-Literacy.RI.4.8</a:t>
            </a:r>
          </a:p>
        </p:txBody>
      </p:sp>
      <p:sp>
        <p:nvSpPr>
          <p:cNvPr id="3" name="Content Placeholder 2"/>
          <p:cNvSpPr>
            <a:spLocks noGrp="1"/>
          </p:cNvSpPr>
          <p:nvPr>
            <p:ph idx="1"/>
          </p:nvPr>
        </p:nvSpPr>
        <p:spPr/>
        <p:txBody>
          <a:bodyPr>
            <a:normAutofit/>
          </a:bodyPr>
          <a:lstStyle/>
          <a:p>
            <a:pPr marL="0" indent="0">
              <a:buNone/>
            </a:pPr>
            <a:r>
              <a:rPr lang="en-US" sz="2400" dirty="0">
                <a:solidFill>
                  <a:schemeClr val="accent2"/>
                </a:solidFill>
              </a:rPr>
              <a:t>Explain</a:t>
            </a:r>
            <a:r>
              <a:rPr lang="en-US" sz="2400" dirty="0"/>
              <a:t> how an author uses reasons and evidence to support particular points in a text. </a:t>
            </a:r>
          </a:p>
        </p:txBody>
      </p:sp>
    </p:spTree>
    <p:extLst>
      <p:ext uri="{BB962C8B-B14F-4D97-AF65-F5344CB8AC3E}">
        <p14:creationId xmlns:p14="http://schemas.microsoft.com/office/powerpoint/2010/main" val="2180715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363308"/>
          </a:xfrm>
        </p:spPr>
        <p:txBody>
          <a:bodyPr>
            <a:normAutofit/>
          </a:bodyPr>
          <a:lstStyle/>
          <a:p>
            <a:pPr marL="0" indent="0">
              <a:buNone/>
            </a:pPr>
            <a:r>
              <a:rPr lang="en-US" sz="2400" b="1" dirty="0"/>
              <a:t>What type of evidence does the author use in “What’s a Dig?” to show that digs provide valuable information about people of the past?</a:t>
            </a:r>
            <a:endParaRPr lang="en-US" sz="2400" dirty="0"/>
          </a:p>
          <a:p>
            <a:pPr marL="342900" indent="-342900">
              <a:buAutoNum type="alphaUcPeriod"/>
            </a:pPr>
            <a:r>
              <a:rPr lang="en-US" sz="2400" dirty="0"/>
              <a:t> Quotations from experts who have been on a dig</a:t>
            </a:r>
          </a:p>
          <a:p>
            <a:pPr marL="342900" indent="-342900">
              <a:buAutoNum type="alphaUcPeriod"/>
            </a:pPr>
            <a:r>
              <a:rPr lang="en-US" sz="2400" dirty="0"/>
              <a:t> Examples of items that could be found at a dig</a:t>
            </a:r>
          </a:p>
          <a:p>
            <a:pPr marL="342900" indent="-342900">
              <a:buAutoNum type="alphaUcPeriod"/>
            </a:pPr>
            <a:r>
              <a:rPr lang="en-US" sz="2400" dirty="0"/>
              <a:t> Specific descriptions of items he has actually found    at a dig</a:t>
            </a:r>
          </a:p>
          <a:p>
            <a:pPr marL="342900" indent="-342900">
              <a:buAutoNum type="alphaUcPeriod"/>
            </a:pPr>
            <a:r>
              <a:rPr lang="en-US" sz="2400" dirty="0"/>
              <a:t> A scientific explanation of the process used at a dig</a:t>
            </a:r>
          </a:p>
          <a:p>
            <a:pPr marL="342900" indent="-342900">
              <a:buAutoNum type="alphaUcPeriod"/>
            </a:pPr>
            <a:endParaRPr lang="en-US" sz="2400" dirty="0"/>
          </a:p>
        </p:txBody>
      </p:sp>
      <p:sp>
        <p:nvSpPr>
          <p:cNvPr id="4" name="Rectangle 3"/>
          <p:cNvSpPr/>
          <p:nvPr/>
        </p:nvSpPr>
        <p:spPr>
          <a:xfrm>
            <a:off x="556146" y="6033926"/>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Basic Archaeology: </a:t>
            </a:r>
            <a:r>
              <a:rPr lang="en-US" sz="1400" dirty="0">
                <a:latin typeface="Calibri" panose="020F0502020204030204" pitchFamily="34" charset="0"/>
                <a:ea typeface="Calibri" panose="020F0502020204030204" pitchFamily="34" charset="0"/>
                <a:cs typeface="Times New Roman" panose="02020603050405020304" pitchFamily="18" charset="0"/>
              </a:rPr>
              <a:t>“What’s a Dig?” and “What’s a Midden?” by David White</a:t>
            </a:r>
            <a:endParaRPr lang="en-US" sz="1400" dirty="0"/>
          </a:p>
        </p:txBody>
      </p:sp>
    </p:spTree>
    <p:extLst>
      <p:ext uri="{BB962C8B-B14F-4D97-AF65-F5344CB8AC3E}">
        <p14:creationId xmlns:p14="http://schemas.microsoft.com/office/powerpoint/2010/main" val="578847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4785"/>
            <a:ext cx="8229600" cy="5584470"/>
          </a:xfrm>
        </p:spPr>
        <p:txBody>
          <a:bodyPr>
            <a:normAutofit lnSpcReduction="10000"/>
          </a:bodyPr>
          <a:lstStyle/>
          <a:p>
            <a:pPr marL="0" indent="0">
              <a:buNone/>
            </a:pPr>
            <a:r>
              <a:rPr lang="en-US" sz="2000" b="1" dirty="0"/>
              <a:t>Read the following sentence from “What’s a Midden?”</a:t>
            </a:r>
          </a:p>
          <a:p>
            <a:pPr marL="0" indent="0">
              <a:buNone/>
            </a:pPr>
            <a:endParaRPr lang="en-US" sz="2000" dirty="0"/>
          </a:p>
          <a:p>
            <a:pPr marL="0" indent="0">
              <a:buNone/>
            </a:pPr>
            <a:r>
              <a:rPr lang="en-US" sz="2000" b="1" dirty="0"/>
              <a:t>“A people's trash, especially if it was also trash to the invaders, might be left alone, enabling archaeologists to discover more about a people who left few clues to what they liked and didn't like.”</a:t>
            </a:r>
          </a:p>
          <a:p>
            <a:pPr marL="0" indent="0">
              <a:buNone/>
            </a:pPr>
            <a:r>
              <a:rPr lang="en-US" sz="2000" b="1" dirty="0"/>
              <a:t> </a:t>
            </a:r>
            <a:endParaRPr lang="en-US" sz="2000" dirty="0"/>
          </a:p>
          <a:p>
            <a:pPr marL="0" indent="0">
              <a:buNone/>
            </a:pPr>
            <a:r>
              <a:rPr lang="en-US" sz="2000" b="1" dirty="0"/>
              <a:t>Which point is the author supporting by including this sentence in the article?</a:t>
            </a:r>
            <a:endParaRPr lang="en-US" sz="2000" dirty="0"/>
          </a:p>
          <a:p>
            <a:pPr marL="342900" indent="-342900">
              <a:buFont typeface="+mj-lt"/>
              <a:buAutoNum type="alphaUcPeriod"/>
            </a:pPr>
            <a:r>
              <a:rPr lang="en-US" sz="2000" dirty="0"/>
              <a:t>how difficult it is to learn about people based on the objects they have left behind</a:t>
            </a:r>
          </a:p>
          <a:p>
            <a:pPr marL="342900" indent="-342900">
              <a:buFont typeface="+mj-lt"/>
              <a:buAutoNum type="alphaUcPeriod"/>
            </a:pPr>
            <a:r>
              <a:rPr lang="en-US" sz="2000" dirty="0"/>
              <a:t>that objects that were considered worthless in the past are also worthless in the present </a:t>
            </a:r>
          </a:p>
          <a:p>
            <a:pPr marL="342900" indent="-342900">
              <a:buFont typeface="+mj-lt"/>
              <a:buAutoNum type="alphaUcPeriod"/>
            </a:pPr>
            <a:r>
              <a:rPr lang="en-US" sz="2000" dirty="0"/>
              <a:t>that throughout history people have fought over valuable objects </a:t>
            </a:r>
          </a:p>
          <a:p>
            <a:pPr marL="342900" indent="-342900">
              <a:buFont typeface="+mj-lt"/>
              <a:buAutoNum type="alphaUcPeriod"/>
            </a:pPr>
            <a:r>
              <a:rPr lang="en-US" sz="2000" dirty="0"/>
              <a:t>why some objects people used in the past may have survived to the present</a:t>
            </a:r>
            <a:r>
              <a:rPr lang="en-US" sz="2000" b="1" dirty="0"/>
              <a:t> </a:t>
            </a:r>
            <a:endParaRPr lang="en-US" sz="2000" dirty="0"/>
          </a:p>
          <a:p>
            <a:pPr marL="0" indent="0">
              <a:buNone/>
            </a:pPr>
            <a:endParaRPr lang="en-US" dirty="0"/>
          </a:p>
        </p:txBody>
      </p:sp>
      <p:sp>
        <p:nvSpPr>
          <p:cNvPr id="4" name="Rectangle 3"/>
          <p:cNvSpPr/>
          <p:nvPr/>
        </p:nvSpPr>
        <p:spPr>
          <a:xfrm>
            <a:off x="556146" y="6059255"/>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Basic Archaeology: </a:t>
            </a:r>
            <a:r>
              <a:rPr lang="en-US" sz="1400" dirty="0">
                <a:latin typeface="Calibri" panose="020F0502020204030204" pitchFamily="34" charset="0"/>
                <a:ea typeface="Calibri" panose="020F0502020204030204" pitchFamily="34" charset="0"/>
                <a:cs typeface="Times New Roman" panose="02020603050405020304" pitchFamily="18" charset="0"/>
              </a:rPr>
              <a:t>“What’s a Dig?” and “What’s a Midden?” by David White</a:t>
            </a:r>
            <a:endParaRPr lang="en-US" sz="1400" dirty="0"/>
          </a:p>
        </p:txBody>
      </p:sp>
    </p:spTree>
    <p:extLst>
      <p:ext uri="{BB962C8B-B14F-4D97-AF65-F5344CB8AC3E}">
        <p14:creationId xmlns:p14="http://schemas.microsoft.com/office/powerpoint/2010/main" val="92957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800" dirty="0"/>
              <a:t>CCSS.ELA-Literacy.RL.4.2</a:t>
            </a:r>
          </a:p>
        </p:txBody>
      </p:sp>
      <p:sp>
        <p:nvSpPr>
          <p:cNvPr id="6" name="Content Placeholder 5"/>
          <p:cNvSpPr>
            <a:spLocks noGrp="1"/>
          </p:cNvSpPr>
          <p:nvPr>
            <p:ph idx="1"/>
          </p:nvPr>
        </p:nvSpPr>
        <p:spPr/>
        <p:txBody>
          <a:bodyPr/>
          <a:lstStyle/>
          <a:p>
            <a:pPr marL="0" indent="0">
              <a:buNone/>
            </a:pPr>
            <a:br>
              <a:rPr lang="en-US" dirty="0"/>
            </a:br>
            <a:r>
              <a:rPr lang="en-US" sz="2400" dirty="0">
                <a:solidFill>
                  <a:schemeClr val="accent2"/>
                </a:solidFill>
              </a:rPr>
              <a:t>Determine</a:t>
            </a:r>
            <a:r>
              <a:rPr lang="en-US" sz="2400" dirty="0"/>
              <a:t> a theme of a story, drama, or poem from details in the text; </a:t>
            </a:r>
            <a:r>
              <a:rPr lang="en-US" sz="2400" dirty="0">
                <a:solidFill>
                  <a:schemeClr val="accent2"/>
                </a:solidFill>
              </a:rPr>
              <a:t>summarize </a:t>
            </a:r>
            <a:r>
              <a:rPr lang="en-US" sz="2400" dirty="0"/>
              <a:t>the text. </a:t>
            </a:r>
          </a:p>
          <a:p>
            <a:pPr marL="0" indent="0">
              <a:buNone/>
            </a:pPr>
            <a:endParaRPr lang="en-US" dirty="0"/>
          </a:p>
        </p:txBody>
      </p:sp>
    </p:spTree>
    <p:extLst>
      <p:ext uri="{BB962C8B-B14F-4D97-AF65-F5344CB8AC3E}">
        <p14:creationId xmlns:p14="http://schemas.microsoft.com/office/powerpoint/2010/main" val="2502527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chemeClr val="tx2"/>
                </a:solidFill>
              </a:rPr>
              <a:t>CCSS.ELA-Literacy.RI.4.9</a:t>
            </a:r>
          </a:p>
        </p:txBody>
      </p:sp>
      <p:sp>
        <p:nvSpPr>
          <p:cNvPr id="3" name="Content Placeholder 2"/>
          <p:cNvSpPr>
            <a:spLocks noGrp="1"/>
          </p:cNvSpPr>
          <p:nvPr>
            <p:ph idx="1"/>
          </p:nvPr>
        </p:nvSpPr>
        <p:spPr/>
        <p:txBody>
          <a:bodyPr>
            <a:normAutofit/>
          </a:bodyPr>
          <a:lstStyle/>
          <a:p>
            <a:pPr marL="0" indent="0">
              <a:buNone/>
            </a:pPr>
            <a:r>
              <a:rPr lang="en-US" sz="2400" dirty="0">
                <a:solidFill>
                  <a:schemeClr val="accent2"/>
                </a:solidFill>
              </a:rPr>
              <a:t>Integrate</a:t>
            </a:r>
            <a:r>
              <a:rPr lang="en-US" sz="2400" dirty="0"/>
              <a:t> </a:t>
            </a:r>
            <a:r>
              <a:rPr lang="en-US" sz="2400" dirty="0">
                <a:solidFill>
                  <a:schemeClr val="tx2"/>
                </a:solidFill>
              </a:rPr>
              <a:t>information from two texts on the same topic in order to write or speak about the subject knowledgeably. </a:t>
            </a:r>
          </a:p>
        </p:txBody>
      </p:sp>
    </p:spTree>
    <p:extLst>
      <p:ext uri="{BB962C8B-B14F-4D97-AF65-F5344CB8AC3E}">
        <p14:creationId xmlns:p14="http://schemas.microsoft.com/office/powerpoint/2010/main" val="1320399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9954"/>
            <a:ext cx="8229600" cy="5275383"/>
          </a:xfrm>
        </p:spPr>
        <p:txBody>
          <a:bodyPr/>
          <a:lstStyle/>
          <a:p>
            <a:pPr marL="0" indent="0">
              <a:buNone/>
            </a:pPr>
            <a:r>
              <a:rPr lang="en-US" sz="2400" b="1" dirty="0"/>
              <a:t>What subject is mentioned by </a:t>
            </a:r>
            <a:r>
              <a:rPr lang="en-US" sz="2400" b="1" u="sng" dirty="0"/>
              <a:t>both</a:t>
            </a:r>
            <a:r>
              <a:rPr lang="en-US" sz="2400" b="1" dirty="0"/>
              <a:t> of the articles and the video? </a:t>
            </a:r>
            <a:endParaRPr lang="en-US" sz="2400" dirty="0"/>
          </a:p>
          <a:p>
            <a:pPr marL="342900" indent="-342900">
              <a:buAutoNum type="alphaUcPeriod"/>
            </a:pPr>
            <a:r>
              <a:rPr lang="en-US" sz="2400" dirty="0"/>
              <a:t>the importance of objects left behind</a:t>
            </a:r>
          </a:p>
          <a:p>
            <a:pPr marL="342900" indent="-342900">
              <a:buAutoNum type="alphaUcPeriod"/>
            </a:pPr>
            <a:r>
              <a:rPr lang="en-US" sz="2400" dirty="0"/>
              <a:t>specific items found at a dig</a:t>
            </a:r>
          </a:p>
          <a:p>
            <a:pPr marL="342900" indent="-342900">
              <a:buAutoNum type="alphaUcPeriod"/>
            </a:pPr>
            <a:r>
              <a:rPr lang="en-US" sz="2400" dirty="0"/>
              <a:t>the role conquering people played in creating middens</a:t>
            </a:r>
          </a:p>
          <a:p>
            <a:pPr marL="342900" indent="-342900">
              <a:buAutoNum type="alphaUcPeriod"/>
            </a:pPr>
            <a:r>
              <a:rPr lang="en-US" sz="2400" dirty="0"/>
              <a:t>specific tools used by archaeologists </a:t>
            </a:r>
          </a:p>
          <a:p>
            <a:pPr marL="342900" indent="-342900">
              <a:buAutoNum type="alphaUcPeriod"/>
            </a:pPr>
            <a:endParaRPr lang="en-US" dirty="0"/>
          </a:p>
          <a:p>
            <a:pPr marL="342900" indent="-342900">
              <a:buAutoNum type="alphaUcPeriod"/>
            </a:pPr>
            <a:endParaRPr lang="en-US" dirty="0"/>
          </a:p>
          <a:p>
            <a:pPr marL="342900" indent="-342900">
              <a:buAutoNum type="alphaUcPeriod"/>
            </a:pPr>
            <a:endParaRPr lang="en-US" dirty="0"/>
          </a:p>
          <a:p>
            <a:pPr marL="342900" indent="-342900">
              <a:buAutoNum type="alphaUcPeriod"/>
            </a:pPr>
            <a:endParaRPr lang="en-US" dirty="0"/>
          </a:p>
          <a:p>
            <a:pPr marL="342900" indent="-342900">
              <a:buAutoNum type="alphaUcPeriod"/>
            </a:pPr>
            <a:endParaRPr lang="en-US" dirty="0"/>
          </a:p>
          <a:p>
            <a:pPr marL="342900" indent="-342900">
              <a:buAutoNum type="alphaUcPeriod"/>
            </a:pPr>
            <a:endParaRPr lang="en-US" dirty="0"/>
          </a:p>
          <a:p>
            <a:pPr marL="342900" indent="-342900">
              <a:buAutoNum type="alphaUcPeriod"/>
            </a:pPr>
            <a:endParaRPr lang="en-US" dirty="0"/>
          </a:p>
        </p:txBody>
      </p:sp>
      <p:sp>
        <p:nvSpPr>
          <p:cNvPr id="5" name="Rectangle 4"/>
          <p:cNvSpPr/>
          <p:nvPr/>
        </p:nvSpPr>
        <p:spPr>
          <a:xfrm>
            <a:off x="556146" y="6006501"/>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Basic Archaeology: </a:t>
            </a:r>
            <a:r>
              <a:rPr lang="en-US" sz="1400" dirty="0">
                <a:latin typeface="Calibri" panose="020F0502020204030204" pitchFamily="34" charset="0"/>
                <a:ea typeface="Calibri" panose="020F0502020204030204" pitchFamily="34" charset="0"/>
                <a:cs typeface="Times New Roman" panose="02020603050405020304" pitchFamily="18" charset="0"/>
              </a:rPr>
              <a:t>“What’s a Dig?” and “What’s a Midden?” by David White</a:t>
            </a:r>
            <a:endParaRPr lang="en-US" sz="1400" dirty="0"/>
          </a:p>
        </p:txBody>
      </p:sp>
    </p:spTree>
    <p:extLst>
      <p:ext uri="{BB962C8B-B14F-4D97-AF65-F5344CB8AC3E}">
        <p14:creationId xmlns:p14="http://schemas.microsoft.com/office/powerpoint/2010/main" val="1639655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30945"/>
            <a:ext cx="8229600" cy="5416061"/>
          </a:xfrm>
        </p:spPr>
        <p:txBody>
          <a:bodyPr>
            <a:normAutofit/>
          </a:bodyPr>
          <a:lstStyle/>
          <a:p>
            <a:pPr marL="0" indent="0">
              <a:buNone/>
            </a:pPr>
            <a:r>
              <a:rPr lang="en-US" sz="2400" b="1" dirty="0"/>
              <a:t>The column on the left lists some important ideas about archaeologists. One idea is found in both articles. One idea is found in “What’s a Dig” only, and one idea is found in “What’s a Midden?” only. Write the ideas in the correct columns below. One idea will not be used. </a:t>
            </a:r>
            <a:endParaRPr lang="en-US" sz="2400" dirty="0"/>
          </a:p>
          <a:p>
            <a:pPr marL="0" indent="0">
              <a:buNone/>
            </a:pPr>
            <a:endParaRPr lang="en-US" sz="2400" b="1" dirty="0"/>
          </a:p>
          <a:p>
            <a:pPr marL="0" indent="0" algn="ctr">
              <a:buNone/>
            </a:pPr>
            <a:r>
              <a:rPr lang="en-US" sz="2400" i="1" dirty="0"/>
              <a:t>Because of the length of the question, the item continues on the next slide.</a:t>
            </a:r>
          </a:p>
        </p:txBody>
      </p:sp>
      <p:sp>
        <p:nvSpPr>
          <p:cNvPr id="5" name="Rectangle 4"/>
          <p:cNvSpPr/>
          <p:nvPr/>
        </p:nvSpPr>
        <p:spPr>
          <a:xfrm>
            <a:off x="556146" y="6041670"/>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Basic Archaeology: </a:t>
            </a:r>
            <a:r>
              <a:rPr lang="en-US" sz="1400" dirty="0">
                <a:latin typeface="Calibri" panose="020F0502020204030204" pitchFamily="34" charset="0"/>
                <a:ea typeface="Calibri" panose="020F0502020204030204" pitchFamily="34" charset="0"/>
                <a:cs typeface="Times New Roman" panose="02020603050405020304" pitchFamily="18" charset="0"/>
              </a:rPr>
              <a:t>“What’s a Dig?” and “What’s a Midden?” by David White</a:t>
            </a:r>
            <a:endParaRPr lang="en-US" sz="1400" dirty="0"/>
          </a:p>
        </p:txBody>
      </p:sp>
    </p:spTree>
    <p:extLst>
      <p:ext uri="{BB962C8B-B14F-4D97-AF65-F5344CB8AC3E}">
        <p14:creationId xmlns:p14="http://schemas.microsoft.com/office/powerpoint/2010/main" val="39502113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865342277"/>
              </p:ext>
            </p:extLst>
          </p:nvPr>
        </p:nvGraphicFramePr>
        <p:xfrm>
          <a:off x="538563" y="664139"/>
          <a:ext cx="7866884" cy="5359946"/>
        </p:xfrm>
        <a:graphic>
          <a:graphicData uri="http://schemas.openxmlformats.org/drawingml/2006/table">
            <a:tbl>
              <a:tblPr firstRow="1" firstCol="1" bandRow="1">
                <a:tableStyleId>{5C22544A-7EE6-4342-B048-85BDC9FD1C3A}</a:tableStyleId>
              </a:tblPr>
              <a:tblGrid>
                <a:gridCol w="2232804">
                  <a:extLst>
                    <a:ext uri="{9D8B030D-6E8A-4147-A177-3AD203B41FA5}">
                      <a16:colId xmlns:a16="http://schemas.microsoft.com/office/drawing/2014/main" val="20000"/>
                    </a:ext>
                  </a:extLst>
                </a:gridCol>
                <a:gridCol w="257722">
                  <a:extLst>
                    <a:ext uri="{9D8B030D-6E8A-4147-A177-3AD203B41FA5}">
                      <a16:colId xmlns:a16="http://schemas.microsoft.com/office/drawing/2014/main" val="20001"/>
                    </a:ext>
                  </a:extLst>
                </a:gridCol>
                <a:gridCol w="1645224">
                  <a:extLst>
                    <a:ext uri="{9D8B030D-6E8A-4147-A177-3AD203B41FA5}">
                      <a16:colId xmlns:a16="http://schemas.microsoft.com/office/drawing/2014/main" val="20002"/>
                    </a:ext>
                  </a:extLst>
                </a:gridCol>
                <a:gridCol w="220343">
                  <a:extLst>
                    <a:ext uri="{9D8B030D-6E8A-4147-A177-3AD203B41FA5}">
                      <a16:colId xmlns:a16="http://schemas.microsoft.com/office/drawing/2014/main" val="20003"/>
                    </a:ext>
                  </a:extLst>
                </a:gridCol>
                <a:gridCol w="1645224">
                  <a:extLst>
                    <a:ext uri="{9D8B030D-6E8A-4147-A177-3AD203B41FA5}">
                      <a16:colId xmlns:a16="http://schemas.microsoft.com/office/drawing/2014/main" val="20004"/>
                    </a:ext>
                  </a:extLst>
                </a:gridCol>
                <a:gridCol w="220343">
                  <a:extLst>
                    <a:ext uri="{9D8B030D-6E8A-4147-A177-3AD203B41FA5}">
                      <a16:colId xmlns:a16="http://schemas.microsoft.com/office/drawing/2014/main" val="20005"/>
                    </a:ext>
                  </a:extLst>
                </a:gridCol>
                <a:gridCol w="1645224">
                  <a:extLst>
                    <a:ext uri="{9D8B030D-6E8A-4147-A177-3AD203B41FA5}">
                      <a16:colId xmlns:a16="http://schemas.microsoft.com/office/drawing/2014/main" val="20006"/>
                    </a:ext>
                  </a:extLst>
                </a:gridCol>
              </a:tblGrid>
              <a:tr h="677628">
                <a:tc>
                  <a:txBody>
                    <a:bodyPr/>
                    <a:lstStyle/>
                    <a:p>
                      <a:pPr marL="0" marR="0">
                        <a:lnSpc>
                          <a:spcPct val="115000"/>
                        </a:lnSpc>
                        <a:spcBef>
                          <a:spcPts val="0"/>
                        </a:spcBef>
                        <a:spcAft>
                          <a:spcPts val="0"/>
                        </a:spcAft>
                      </a:pPr>
                      <a:r>
                        <a:rPr lang="en-US" sz="1400" dirty="0">
                          <a:effectLst/>
                          <a:latin typeface="Lucida Sans" panose="020B0602030504020204" pitchFamily="34" charset="0"/>
                        </a:rPr>
                        <a:t>Important Ideas About Archaeologists</a:t>
                      </a:r>
                      <a:endParaRPr lang="en-US" sz="14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0"/>
                        </a:spcBef>
                        <a:spcAft>
                          <a:spcPts val="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latin typeface="Lucida Sans" panose="020B0602030504020204" pitchFamily="34" charset="0"/>
                        </a:rPr>
                        <a:t>Both Articles</a:t>
                      </a:r>
                      <a:endParaRPr lang="en-US" sz="14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latin typeface="Lucida Sans" panose="020B0602030504020204" pitchFamily="34" charset="0"/>
                        </a:rPr>
                        <a:t>“What’s a Dig?”</a:t>
                      </a:r>
                      <a:endParaRPr lang="en-US" sz="14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latin typeface="Lucida Sans" panose="020B0602030504020204" pitchFamily="34" charset="0"/>
                        </a:rPr>
                        <a:t>“What’s a Midden?”</a:t>
                      </a:r>
                      <a:endParaRPr lang="en-US" sz="14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0"/>
                  </a:ext>
                </a:extLst>
              </a:tr>
              <a:tr h="1260619">
                <a:tc>
                  <a:txBody>
                    <a:bodyPr/>
                    <a:lstStyle/>
                    <a:p>
                      <a:pPr marL="0" marR="0">
                        <a:lnSpc>
                          <a:spcPct val="100000"/>
                        </a:lnSpc>
                        <a:spcBef>
                          <a:spcPts val="0"/>
                        </a:spcBef>
                        <a:spcAft>
                          <a:spcPts val="0"/>
                        </a:spcAft>
                      </a:pPr>
                      <a:r>
                        <a:rPr lang="en-US" sz="1400" dirty="0">
                          <a:effectLst/>
                          <a:latin typeface="Lucida Sans" panose="020B0602030504020204" pitchFamily="34" charset="0"/>
                        </a:rPr>
                        <a:t>Archaeologists dig in the ground because old objects are found underground.</a:t>
                      </a:r>
                      <a:endParaRPr lang="en-US" sz="14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p>
                    <a:p>
                      <a:pPr marL="0" marR="0">
                        <a:lnSpc>
                          <a:spcPct val="115000"/>
                        </a:lnSpc>
                        <a:spcBef>
                          <a:spcPts val="400"/>
                        </a:spcBef>
                        <a:spcAft>
                          <a:spcPts val="400"/>
                        </a:spcAft>
                      </a:pPr>
                      <a:endParaRPr lang="en-US" sz="1100" dirty="0">
                        <a:effectLst/>
                        <a:latin typeface="Lucida Sans" panose="020B0602030504020204" pitchFamily="34" charset="0"/>
                      </a:endParaRPr>
                    </a:p>
                    <a:p>
                      <a:pPr marL="0" marR="0">
                        <a:lnSpc>
                          <a:spcPct val="115000"/>
                        </a:lnSpc>
                        <a:spcBef>
                          <a:spcPts val="400"/>
                        </a:spcBef>
                        <a:spcAft>
                          <a:spcPts val="400"/>
                        </a:spcAft>
                      </a:pPr>
                      <a:r>
                        <a:rPr lang="en-US" sz="1100" dirty="0">
                          <a:effectLst/>
                          <a:latin typeface="Lucida Sans" panose="020B0602030504020204" pitchFamily="34" charset="0"/>
                        </a:rPr>
                        <a:t> </a:t>
                      </a:r>
                    </a:p>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p>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1021333">
                <a:tc>
                  <a:txBody>
                    <a:bodyPr/>
                    <a:lstStyle/>
                    <a:p>
                      <a:pPr marL="0" marR="0">
                        <a:lnSpc>
                          <a:spcPct val="115000"/>
                        </a:lnSpc>
                        <a:spcBef>
                          <a:spcPts val="400"/>
                        </a:spcBef>
                        <a:spcAft>
                          <a:spcPts val="400"/>
                        </a:spcAft>
                      </a:pPr>
                      <a:r>
                        <a:rPr lang="en-US" sz="1400" dirty="0">
                          <a:effectLst/>
                          <a:latin typeface="Lucida Sans" panose="020B0602030504020204" pitchFamily="34" charset="0"/>
                        </a:rPr>
                        <a:t>An archaeologist’s job is to learn about what things were like in the past.</a:t>
                      </a: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1142367">
                <a:tc>
                  <a:txBody>
                    <a:bodyPr/>
                    <a:lstStyle/>
                    <a:p>
                      <a:pPr marL="0" marR="0">
                        <a:lnSpc>
                          <a:spcPct val="115000"/>
                        </a:lnSpc>
                        <a:spcBef>
                          <a:spcPts val="400"/>
                        </a:spcBef>
                        <a:spcAft>
                          <a:spcPts val="400"/>
                        </a:spcAft>
                      </a:pPr>
                      <a:r>
                        <a:rPr lang="en-US" sz="1400" dirty="0">
                          <a:effectLst/>
                          <a:latin typeface="Lucida Sans" panose="020B0602030504020204" pitchFamily="34" charset="0"/>
                        </a:rPr>
                        <a:t>An archaeologist has to work slowly and carefully so that clues are not damaged.</a:t>
                      </a: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r h="1248418">
                <a:tc>
                  <a:txBody>
                    <a:bodyPr/>
                    <a:lstStyle/>
                    <a:p>
                      <a:pPr marL="0" marR="0">
                        <a:lnSpc>
                          <a:spcPct val="115000"/>
                        </a:lnSpc>
                        <a:spcBef>
                          <a:spcPts val="400"/>
                        </a:spcBef>
                        <a:spcAft>
                          <a:spcPts val="400"/>
                        </a:spcAft>
                      </a:pPr>
                      <a:r>
                        <a:rPr lang="en-US" sz="1400" dirty="0">
                          <a:effectLst/>
                          <a:latin typeface="Lucida Sans" panose="020B0602030504020204" pitchFamily="34" charset="0"/>
                        </a:rPr>
                        <a:t>Archaeologists learn a lot about the past by digging in buried trash. </a:t>
                      </a:r>
                    </a:p>
                    <a:p>
                      <a:pPr marL="0" marR="0">
                        <a:lnSpc>
                          <a:spcPct val="115000"/>
                        </a:lnSpc>
                        <a:spcBef>
                          <a:spcPts val="400"/>
                        </a:spcBef>
                        <a:spcAft>
                          <a:spcPts val="400"/>
                        </a:spcAft>
                      </a:pPr>
                      <a:endParaRPr lang="en-US" sz="1100" dirty="0">
                        <a:effectLst/>
                        <a:latin typeface="Lucida Sans" panose="020B0602030504020204" pitchFamily="34"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400"/>
                        </a:spcBef>
                        <a:spcAft>
                          <a:spcPts val="400"/>
                        </a:spcAft>
                      </a:pPr>
                      <a:r>
                        <a:rPr lang="en-US" sz="1100" dirty="0">
                          <a:effectLst/>
                          <a:latin typeface="Lucida Sans" panose="020B0602030504020204" pitchFamily="34" charset="0"/>
                        </a:rPr>
                        <a:t> </a:t>
                      </a:r>
                      <a:endParaRPr lang="en-US" sz="1100" dirty="0">
                        <a:effectLst/>
                        <a:latin typeface="Lucida Sans" panose="020B060203050402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4"/>
                  </a:ext>
                </a:extLst>
              </a:tr>
            </a:tbl>
          </a:graphicData>
        </a:graphic>
      </p:graphicFrame>
      <p:sp>
        <p:nvSpPr>
          <p:cNvPr id="4" name="Rectangle 1"/>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p>
        </p:txBody>
      </p:sp>
      <p:sp>
        <p:nvSpPr>
          <p:cNvPr id="5" name="Rectangle 4"/>
          <p:cNvSpPr/>
          <p:nvPr/>
        </p:nvSpPr>
        <p:spPr>
          <a:xfrm>
            <a:off x="538563" y="6024085"/>
            <a:ext cx="8031707" cy="307777"/>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Associated texts: </a:t>
            </a:r>
            <a:r>
              <a:rPr lang="en-US" sz="1400" i="1" dirty="0">
                <a:latin typeface="Calibri" panose="020F0502020204030204" pitchFamily="34" charset="0"/>
                <a:ea typeface="Calibri" panose="020F0502020204030204" pitchFamily="34" charset="0"/>
                <a:cs typeface="Times New Roman" panose="02020603050405020304" pitchFamily="18" charset="0"/>
              </a:rPr>
              <a:t>Basic Archaeology: </a:t>
            </a:r>
            <a:r>
              <a:rPr lang="en-US" sz="1400" dirty="0">
                <a:latin typeface="Calibri" panose="020F0502020204030204" pitchFamily="34" charset="0"/>
                <a:ea typeface="Calibri" panose="020F0502020204030204" pitchFamily="34" charset="0"/>
                <a:cs typeface="Times New Roman" panose="02020603050405020304" pitchFamily="18" charset="0"/>
              </a:rPr>
              <a:t>“What’s a Dig?” and “What’s a Midden?” by David White</a:t>
            </a:r>
            <a:endParaRPr lang="en-US" sz="1400" dirty="0"/>
          </a:p>
        </p:txBody>
      </p:sp>
      <p:sp>
        <p:nvSpPr>
          <p:cNvPr id="3" name="TextBox 2"/>
          <p:cNvSpPr txBox="1"/>
          <p:nvPr/>
        </p:nvSpPr>
        <p:spPr>
          <a:xfrm>
            <a:off x="538563" y="165862"/>
            <a:ext cx="7873917" cy="381000"/>
          </a:xfrm>
          <a:prstGeom prst="rect">
            <a:avLst/>
          </a:prstGeom>
          <a:noFill/>
        </p:spPr>
        <p:txBody>
          <a:bodyPr wrap="square" rtlCol="0">
            <a:spAutoFit/>
          </a:bodyPr>
          <a:lstStyle/>
          <a:p>
            <a:pPr algn="ctr"/>
            <a:r>
              <a:rPr lang="en-US" i="1" dirty="0"/>
              <a:t>Item continued from the previous slide</a:t>
            </a:r>
          </a:p>
        </p:txBody>
      </p:sp>
    </p:spTree>
    <p:extLst>
      <p:ext uri="{BB962C8B-B14F-4D97-AF65-F5344CB8AC3E}">
        <p14:creationId xmlns:p14="http://schemas.microsoft.com/office/powerpoint/2010/main" val="38691388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2"/>
                </a:solidFill>
              </a:rPr>
              <a:t>Bottom Line for </a:t>
            </a:r>
            <a:br>
              <a:rPr lang="en-US" sz="2800" dirty="0">
                <a:solidFill>
                  <a:schemeClr val="tx2"/>
                </a:solidFill>
              </a:rPr>
            </a:br>
            <a:r>
              <a:rPr lang="en-US" sz="2800" dirty="0">
                <a:solidFill>
                  <a:schemeClr val="tx2"/>
                </a:solidFill>
              </a:rPr>
              <a:t>Reading for Information Standards</a:t>
            </a:r>
          </a:p>
        </p:txBody>
      </p:sp>
      <p:sp>
        <p:nvSpPr>
          <p:cNvPr id="3" name="Content Placeholder 2"/>
          <p:cNvSpPr>
            <a:spLocks noGrp="1"/>
          </p:cNvSpPr>
          <p:nvPr>
            <p:ph idx="1"/>
          </p:nvPr>
        </p:nvSpPr>
        <p:spPr/>
        <p:txBody>
          <a:bodyPr>
            <a:normAutofit/>
          </a:bodyPr>
          <a:lstStyle/>
          <a:p>
            <a:pPr marL="0" indent="0">
              <a:buNone/>
            </a:pPr>
            <a:r>
              <a:rPr lang="en-US" sz="2200" i="1" dirty="0">
                <a:solidFill>
                  <a:schemeClr val="tx1"/>
                </a:solidFill>
              </a:rPr>
              <a:t>Questions are </a:t>
            </a:r>
          </a:p>
          <a:p>
            <a:pPr lvl="1"/>
            <a:r>
              <a:rPr lang="en-US" sz="2200" dirty="0">
                <a:solidFill>
                  <a:schemeClr val="tx1"/>
                </a:solidFill>
              </a:rPr>
              <a:t>based on texts that are of </a:t>
            </a:r>
            <a:r>
              <a:rPr lang="en-US" sz="2200" b="1" dirty="0">
                <a:solidFill>
                  <a:schemeClr val="accent2"/>
                </a:solidFill>
              </a:rPr>
              <a:t>appropriate</a:t>
            </a:r>
            <a:r>
              <a:rPr lang="en-US" sz="2200" dirty="0">
                <a:solidFill>
                  <a:schemeClr val="accent2"/>
                </a:solidFill>
              </a:rPr>
              <a:t> </a:t>
            </a:r>
            <a:r>
              <a:rPr lang="en-US" sz="2200" b="1" dirty="0">
                <a:solidFill>
                  <a:schemeClr val="accent2"/>
                </a:solidFill>
              </a:rPr>
              <a:t>complexity</a:t>
            </a:r>
            <a:r>
              <a:rPr lang="en-US" sz="2200" dirty="0">
                <a:solidFill>
                  <a:schemeClr val="tx1"/>
                </a:solidFill>
              </a:rPr>
              <a:t>. They are worthy of students’ attention. (Standard 10)</a:t>
            </a:r>
          </a:p>
          <a:p>
            <a:pPr marL="0" indent="0">
              <a:buNone/>
            </a:pPr>
            <a:endParaRPr lang="en-US" sz="2200" dirty="0">
              <a:solidFill>
                <a:schemeClr val="tx1"/>
              </a:solidFill>
            </a:endParaRPr>
          </a:p>
          <a:p>
            <a:pPr marL="0" indent="0">
              <a:buNone/>
            </a:pPr>
            <a:r>
              <a:rPr lang="en-US" sz="2200" i="1" dirty="0">
                <a:solidFill>
                  <a:schemeClr val="tx1"/>
                </a:solidFill>
              </a:rPr>
              <a:t>Questions require</a:t>
            </a:r>
          </a:p>
          <a:p>
            <a:pPr lvl="1"/>
            <a:r>
              <a:rPr lang="en-US" sz="2200" dirty="0">
                <a:solidFill>
                  <a:schemeClr val="tx1"/>
                </a:solidFill>
              </a:rPr>
              <a:t>students to </a:t>
            </a:r>
            <a:r>
              <a:rPr lang="en-US" sz="2200" b="1" dirty="0">
                <a:solidFill>
                  <a:schemeClr val="accent2"/>
                </a:solidFill>
              </a:rPr>
              <a:t>read</a:t>
            </a:r>
            <a:r>
              <a:rPr lang="en-US" sz="2200" dirty="0">
                <a:solidFill>
                  <a:schemeClr val="accent2"/>
                </a:solidFill>
              </a:rPr>
              <a:t> </a:t>
            </a:r>
            <a:r>
              <a:rPr lang="en-US" sz="2200" b="1" dirty="0">
                <a:solidFill>
                  <a:schemeClr val="accent2"/>
                </a:solidFill>
              </a:rPr>
              <a:t>closely</a:t>
            </a:r>
            <a:r>
              <a:rPr lang="en-US" sz="2200" dirty="0">
                <a:solidFill>
                  <a:schemeClr val="accent2"/>
                </a:solidFill>
              </a:rPr>
              <a:t> </a:t>
            </a:r>
            <a:r>
              <a:rPr lang="en-US" sz="2200" dirty="0">
                <a:solidFill>
                  <a:schemeClr val="tx1"/>
                </a:solidFill>
              </a:rPr>
              <a:t>and </a:t>
            </a:r>
            <a:r>
              <a:rPr lang="en-US" sz="2200" b="1" dirty="0">
                <a:solidFill>
                  <a:schemeClr val="accent2"/>
                </a:solidFill>
              </a:rPr>
              <a:t>think deeply </a:t>
            </a:r>
            <a:r>
              <a:rPr lang="en-US" sz="2200" dirty="0">
                <a:solidFill>
                  <a:schemeClr val="tx1"/>
                </a:solidFill>
              </a:rPr>
              <a:t>about </a:t>
            </a:r>
            <a:r>
              <a:rPr lang="en-US" sz="2200" b="1" dirty="0">
                <a:solidFill>
                  <a:schemeClr val="accent2"/>
                </a:solidFill>
              </a:rPr>
              <a:t>key</a:t>
            </a:r>
            <a:r>
              <a:rPr lang="en-US" sz="2200" dirty="0">
                <a:solidFill>
                  <a:schemeClr val="accent2"/>
                </a:solidFill>
              </a:rPr>
              <a:t> </a:t>
            </a:r>
            <a:r>
              <a:rPr lang="en-US" sz="2200" b="1" dirty="0">
                <a:solidFill>
                  <a:schemeClr val="accent2"/>
                </a:solidFill>
              </a:rPr>
              <a:t>ideas</a:t>
            </a:r>
            <a:r>
              <a:rPr lang="en-US" sz="2200" dirty="0">
                <a:solidFill>
                  <a:schemeClr val="accent2"/>
                </a:solidFill>
              </a:rPr>
              <a:t> </a:t>
            </a:r>
            <a:r>
              <a:rPr lang="en-US" sz="2200" dirty="0">
                <a:solidFill>
                  <a:schemeClr val="tx1"/>
                </a:solidFill>
              </a:rPr>
              <a:t>and </a:t>
            </a:r>
            <a:r>
              <a:rPr lang="en-US" sz="2200" b="1" dirty="0">
                <a:solidFill>
                  <a:schemeClr val="accent2"/>
                </a:solidFill>
              </a:rPr>
              <a:t>specifics</a:t>
            </a:r>
            <a:r>
              <a:rPr lang="en-US" sz="2200" dirty="0">
                <a:solidFill>
                  <a:schemeClr val="tx1"/>
                </a:solidFill>
              </a:rPr>
              <a:t> of the texts. They are questions worth answering.</a:t>
            </a:r>
          </a:p>
          <a:p>
            <a:pPr lvl="1"/>
            <a:r>
              <a:rPr lang="en-US" sz="2200" dirty="0">
                <a:solidFill>
                  <a:schemeClr val="tx1"/>
                </a:solidFill>
              </a:rPr>
              <a:t>students to use </a:t>
            </a:r>
            <a:r>
              <a:rPr lang="en-US" sz="2200" b="1" dirty="0">
                <a:solidFill>
                  <a:schemeClr val="accent2"/>
                </a:solidFill>
              </a:rPr>
              <a:t>textual evidence </a:t>
            </a:r>
            <a:r>
              <a:rPr lang="en-US" sz="2200" dirty="0">
                <a:solidFill>
                  <a:schemeClr val="tx1"/>
                </a:solidFill>
              </a:rPr>
              <a:t>to help them formulate their responses. They help prepare students for the demands of careers and college. (Standard 1)</a:t>
            </a:r>
          </a:p>
        </p:txBody>
      </p:sp>
    </p:spTree>
    <p:extLst>
      <p:ext uri="{BB962C8B-B14F-4D97-AF65-F5344CB8AC3E}">
        <p14:creationId xmlns:p14="http://schemas.microsoft.com/office/powerpoint/2010/main" val="119796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p:cNvSpPr txBox="1">
            <a:spLocks/>
          </p:cNvSpPr>
          <p:nvPr/>
        </p:nvSpPr>
        <p:spPr>
          <a:xfrm>
            <a:off x="1229596" y="2586938"/>
            <a:ext cx="2845258" cy="1449819"/>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Lucida Sans"/>
              <a:cs typeface="Lucida Sans"/>
            </a:endParaRPr>
          </a:p>
        </p:txBody>
      </p:sp>
      <p:sp>
        <p:nvSpPr>
          <p:cNvPr id="24" name="Title 7"/>
          <p:cNvSpPr txBox="1">
            <a:spLocks/>
          </p:cNvSpPr>
          <p:nvPr/>
        </p:nvSpPr>
        <p:spPr>
          <a:xfrm>
            <a:off x="1229596" y="3071770"/>
            <a:ext cx="2845258" cy="1449819"/>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Lucida Sans"/>
              <a:cs typeface="Lucida Sans"/>
            </a:endParaRPr>
          </a:p>
        </p:txBody>
      </p:sp>
      <p:sp>
        <p:nvSpPr>
          <p:cNvPr id="2" name="Title 1"/>
          <p:cNvSpPr>
            <a:spLocks noGrp="1"/>
          </p:cNvSpPr>
          <p:nvPr>
            <p:ph type="title"/>
          </p:nvPr>
        </p:nvSpPr>
        <p:spPr/>
        <p:txBody>
          <a:bodyPr>
            <a:normAutofit/>
          </a:bodyPr>
          <a:lstStyle/>
          <a:p>
            <a:pPr algn="ctr"/>
            <a:r>
              <a:rPr lang="en-US" sz="2800" dirty="0"/>
              <a:t>Thank You!</a:t>
            </a:r>
          </a:p>
        </p:txBody>
      </p:sp>
    </p:spTree>
    <p:extLst>
      <p:ext uri="{BB962C8B-B14F-4D97-AF65-F5344CB8AC3E}">
        <p14:creationId xmlns:p14="http://schemas.microsoft.com/office/powerpoint/2010/main" val="33306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5124"/>
            <a:ext cx="8229600" cy="3481754"/>
          </a:xfrm>
        </p:spPr>
        <p:txBody>
          <a:bodyPr>
            <a:normAutofit/>
          </a:bodyPr>
          <a:lstStyle/>
          <a:p>
            <a:pPr marL="0" indent="0">
              <a:buNone/>
            </a:pPr>
            <a:r>
              <a:rPr lang="en-US" sz="2400" b="1" dirty="0"/>
              <a:t>Which sentence </a:t>
            </a:r>
            <a:r>
              <a:rPr lang="en-US" sz="2400" b="1" u="sng" dirty="0"/>
              <a:t>best</a:t>
            </a:r>
            <a:r>
              <a:rPr lang="en-US" sz="2400" b="1" dirty="0"/>
              <a:t> tells what the story is about?</a:t>
            </a:r>
            <a:br>
              <a:rPr lang="en-US" sz="2400" dirty="0"/>
            </a:br>
            <a:r>
              <a:rPr lang="en-US" sz="2400" dirty="0"/>
              <a:t>A. A family trip </a:t>
            </a:r>
          </a:p>
          <a:p>
            <a:pPr marL="342900" indent="-342900">
              <a:buAutoNum type="alphaUcPeriod" startAt="2"/>
            </a:pPr>
            <a:r>
              <a:rPr lang="en-US" sz="2400" dirty="0"/>
              <a:t> A relationship </a:t>
            </a:r>
          </a:p>
          <a:p>
            <a:pPr marL="342900" indent="-342900">
              <a:buAutoNum type="alphaUcPeriod" startAt="2"/>
            </a:pPr>
            <a:r>
              <a:rPr lang="en-US" sz="2400" dirty="0"/>
              <a:t> A beautiful natural event</a:t>
            </a:r>
          </a:p>
          <a:p>
            <a:pPr marL="0" indent="0">
              <a:buNone/>
            </a:pPr>
            <a:r>
              <a:rPr lang="en-US" sz="2400" dirty="0"/>
              <a:t>D. The role of park rangers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Rectangle 1"/>
          <p:cNvSpPr/>
          <p:nvPr/>
        </p:nvSpPr>
        <p:spPr>
          <a:xfrm>
            <a:off x="2286000" y="6041541"/>
            <a:ext cx="4572000" cy="307777"/>
          </a:xfrm>
          <a:prstGeom prst="rect">
            <a:avLst/>
          </a:prstGeom>
        </p:spPr>
        <p:txBody>
          <a:bodyPr>
            <a:spAutoFit/>
          </a:bodyPr>
          <a:lstStyle/>
          <a:p>
            <a:pPr algn="ctr"/>
            <a:r>
              <a:rPr lang="en-US" sz="1400" dirty="0"/>
              <a:t>Associated text: </a:t>
            </a:r>
            <a:r>
              <a:rPr lang="en-US" sz="1400" i="1" dirty="0"/>
              <a:t>Walk Two Moons </a:t>
            </a:r>
            <a:r>
              <a:rPr lang="en-US" sz="1400" dirty="0"/>
              <a:t>by Sharon Creech</a:t>
            </a:r>
          </a:p>
        </p:txBody>
      </p:sp>
    </p:spTree>
    <p:extLst>
      <p:ext uri="{BB962C8B-B14F-4D97-AF65-F5344CB8AC3E}">
        <p14:creationId xmlns:p14="http://schemas.microsoft.com/office/powerpoint/2010/main" val="98253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7538"/>
            <a:ext cx="8229600" cy="5527517"/>
          </a:xfrm>
        </p:spPr>
        <p:txBody>
          <a:bodyPr>
            <a:normAutofit lnSpcReduction="10000"/>
          </a:bodyPr>
          <a:lstStyle/>
          <a:p>
            <a:pPr marL="0" indent="0">
              <a:buNone/>
            </a:pPr>
            <a:r>
              <a:rPr lang="en-US" sz="2000" b="1" dirty="0"/>
              <a:t>The following question has two parts. Answer Part A and then answer Part B.</a:t>
            </a:r>
            <a:endParaRPr lang="en-US" sz="2000" dirty="0"/>
          </a:p>
          <a:p>
            <a:pPr marL="0" indent="0">
              <a:buNone/>
            </a:pPr>
            <a:r>
              <a:rPr lang="en-US" sz="2000" dirty="0"/>
              <a:t> </a:t>
            </a:r>
          </a:p>
          <a:p>
            <a:pPr marL="0" indent="0">
              <a:buNone/>
            </a:pPr>
            <a:r>
              <a:rPr lang="en-US" sz="2000" b="1" dirty="0"/>
              <a:t>Part A: Which statement </a:t>
            </a:r>
            <a:r>
              <a:rPr lang="en-US" sz="2000" b="1" u="sng" dirty="0"/>
              <a:t>best</a:t>
            </a:r>
            <a:r>
              <a:rPr lang="en-US" sz="2000" b="1" dirty="0"/>
              <a:t> describes a main theme of the story?</a:t>
            </a:r>
            <a:endParaRPr lang="en-US" sz="2000" dirty="0"/>
          </a:p>
          <a:p>
            <a:pPr marL="342900" indent="-342900">
              <a:buFont typeface="+mj-lt"/>
              <a:buAutoNum type="alphaUcPeriod"/>
            </a:pPr>
            <a:r>
              <a:rPr lang="en-US" sz="2000" dirty="0"/>
              <a:t>We should be generous to our loved ones.</a:t>
            </a:r>
          </a:p>
          <a:p>
            <a:pPr marL="342900" indent="-342900">
              <a:buFont typeface="+mj-lt"/>
              <a:buAutoNum type="alphaUcPeriod"/>
            </a:pPr>
            <a:r>
              <a:rPr lang="en-US" sz="2000" dirty="0"/>
              <a:t>Life can be exciting at any age.</a:t>
            </a:r>
          </a:p>
          <a:p>
            <a:pPr marL="342900" indent="-342900">
              <a:buFont typeface="+mj-lt"/>
              <a:buAutoNum type="alphaUcPeriod"/>
            </a:pPr>
            <a:r>
              <a:rPr lang="en-US" sz="2000" dirty="0"/>
              <a:t>Staying safe is more important than having adventures. </a:t>
            </a:r>
          </a:p>
          <a:p>
            <a:pPr marL="342900" indent="-342900">
              <a:buFont typeface="+mj-lt"/>
              <a:buAutoNum type="alphaUcPeriod"/>
            </a:pPr>
            <a:r>
              <a:rPr lang="en-US" sz="2000" dirty="0"/>
              <a:t>The childhood years are the best in life.</a:t>
            </a:r>
          </a:p>
          <a:p>
            <a:pPr marL="0" indent="0">
              <a:buNone/>
            </a:pPr>
            <a:r>
              <a:rPr lang="en-US" sz="2000" dirty="0"/>
              <a:t> </a:t>
            </a:r>
          </a:p>
          <a:p>
            <a:pPr marL="0" indent="0">
              <a:buNone/>
            </a:pPr>
            <a:r>
              <a:rPr lang="en-US" sz="2000" b="1" dirty="0"/>
              <a:t>Part B: Which character from the story acts as the </a:t>
            </a:r>
            <a:r>
              <a:rPr lang="en-US" sz="2000" b="1" u="sng" dirty="0"/>
              <a:t>best</a:t>
            </a:r>
            <a:r>
              <a:rPr lang="en-US" sz="2000" b="1" dirty="0"/>
              <a:t> example of the correct answer to Part A?</a:t>
            </a:r>
            <a:endParaRPr lang="en-US" sz="2000" dirty="0"/>
          </a:p>
          <a:p>
            <a:pPr marL="342900" indent="-342900">
              <a:buFont typeface="+mj-lt"/>
              <a:buAutoNum type="alphaUcPeriod"/>
            </a:pPr>
            <a:r>
              <a:rPr lang="en-US" sz="2000" dirty="0"/>
              <a:t>Sal</a:t>
            </a:r>
          </a:p>
          <a:p>
            <a:pPr marL="342900" indent="-342900">
              <a:buFont typeface="+mj-lt"/>
              <a:buAutoNum type="alphaUcPeriod"/>
            </a:pPr>
            <a:r>
              <a:rPr lang="en-US" sz="2000" dirty="0"/>
              <a:t>the ranger</a:t>
            </a:r>
          </a:p>
          <a:p>
            <a:pPr marL="342900" indent="-342900">
              <a:buFont typeface="+mj-lt"/>
              <a:buAutoNum type="alphaUcPeriod"/>
            </a:pPr>
            <a:r>
              <a:rPr lang="en-US" sz="2000" dirty="0"/>
              <a:t>Gramps</a:t>
            </a:r>
          </a:p>
          <a:p>
            <a:pPr marL="342900" indent="-342900">
              <a:buFont typeface="+mj-lt"/>
              <a:buAutoNum type="alphaUcPeriod"/>
            </a:pPr>
            <a:r>
              <a:rPr lang="en-US" sz="2000" dirty="0"/>
              <a:t>Gram</a:t>
            </a:r>
          </a:p>
          <a:p>
            <a:pPr marL="0" indent="0">
              <a:buNone/>
            </a:pPr>
            <a:r>
              <a:rPr lang="en-US" dirty="0"/>
              <a:t> </a:t>
            </a:r>
          </a:p>
          <a:p>
            <a:pPr marL="0" indent="0">
              <a:buNone/>
            </a:pPr>
            <a:endParaRPr lang="en-US" dirty="0"/>
          </a:p>
        </p:txBody>
      </p:sp>
      <p:sp>
        <p:nvSpPr>
          <p:cNvPr id="2" name="Rectangle 1"/>
          <p:cNvSpPr/>
          <p:nvPr/>
        </p:nvSpPr>
        <p:spPr>
          <a:xfrm>
            <a:off x="2829665" y="6055055"/>
            <a:ext cx="3946850" cy="307777"/>
          </a:xfrm>
          <a:prstGeom prst="rect">
            <a:avLst/>
          </a:prstGeom>
        </p:spPr>
        <p:txBody>
          <a:bodyPr wrap="none">
            <a:spAutoFit/>
          </a:bodyPr>
          <a:lstStyle/>
          <a:p>
            <a:r>
              <a:rPr lang="en-US" sz="1400" dirty="0"/>
              <a:t>Associated text: </a:t>
            </a:r>
            <a:r>
              <a:rPr lang="en-US" sz="1400" i="1" dirty="0"/>
              <a:t>Walk Two Moons </a:t>
            </a:r>
            <a:r>
              <a:rPr lang="en-US" sz="1400" dirty="0"/>
              <a:t>by Sharon Creech</a:t>
            </a:r>
          </a:p>
        </p:txBody>
      </p:sp>
    </p:spTree>
    <p:extLst>
      <p:ext uri="{BB962C8B-B14F-4D97-AF65-F5344CB8AC3E}">
        <p14:creationId xmlns:p14="http://schemas.microsoft.com/office/powerpoint/2010/main" val="63233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823" y="532491"/>
            <a:ext cx="8229600" cy="1077685"/>
          </a:xfrm>
        </p:spPr>
        <p:txBody>
          <a:bodyPr/>
          <a:lstStyle/>
          <a:p>
            <a:pPr marL="0" indent="0">
              <a:buNone/>
            </a:pPr>
            <a:r>
              <a:rPr lang="en-US" sz="2400" b="1" dirty="0">
                <a:solidFill>
                  <a:schemeClr val="tx2"/>
                </a:solidFill>
              </a:rPr>
              <a:t>Drag and drop the sentences into the correct order to summarize the excerpt from </a:t>
            </a:r>
            <a:r>
              <a:rPr lang="en-US" sz="2400" b="1" i="1" dirty="0">
                <a:solidFill>
                  <a:schemeClr val="tx2"/>
                </a:solidFill>
              </a:rPr>
              <a:t>Walk Two Moons. </a:t>
            </a:r>
          </a:p>
          <a:p>
            <a:pPr marL="0" indent="0">
              <a:buNone/>
            </a:pPr>
            <a:endParaRPr lang="en-US" i="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51505108"/>
              </p:ext>
            </p:extLst>
          </p:nvPr>
        </p:nvGraphicFramePr>
        <p:xfrm>
          <a:off x="646234" y="1628994"/>
          <a:ext cx="7798777" cy="3931920"/>
        </p:xfrm>
        <a:graphic>
          <a:graphicData uri="http://schemas.openxmlformats.org/drawingml/2006/table">
            <a:tbl>
              <a:tblPr firstRow="1" bandRow="1">
                <a:tableStyleId>{5C22544A-7EE6-4342-B048-85BDC9FD1C3A}</a:tableStyleId>
              </a:tblPr>
              <a:tblGrid>
                <a:gridCol w="7798777">
                  <a:extLst>
                    <a:ext uri="{9D8B030D-6E8A-4147-A177-3AD203B41FA5}">
                      <a16:colId xmlns:a16="http://schemas.microsoft.com/office/drawing/2014/main" val="20000"/>
                    </a:ext>
                  </a:extLst>
                </a:gridCol>
              </a:tblGrid>
              <a:tr h="605181">
                <a:tc>
                  <a:txBody>
                    <a:bodyPr/>
                    <a:lstStyle/>
                    <a:p>
                      <a:r>
                        <a:rPr lang="en-US" sz="2400" b="0" dirty="0">
                          <a:solidFill>
                            <a:schemeClr val="tx1"/>
                          </a:solidFill>
                          <a:latin typeface="Lucida Sans" panose="020B0602030504020204" pitchFamily="34" charset="0"/>
                        </a:rPr>
                        <a:t>The narrator notices that many</a:t>
                      </a:r>
                      <a:r>
                        <a:rPr lang="en-US" sz="2400" b="0" baseline="0" dirty="0">
                          <a:solidFill>
                            <a:schemeClr val="tx1"/>
                          </a:solidFill>
                          <a:latin typeface="Lucida Sans" panose="020B0602030504020204" pitchFamily="34" charset="0"/>
                        </a:rPr>
                        <a:t> different people are waiting for Old Faithful to erupt. </a:t>
                      </a:r>
                      <a:endParaRPr lang="en-US" sz="2400" b="0" dirty="0">
                        <a:solidFill>
                          <a:schemeClr val="tx1"/>
                        </a:solidFill>
                        <a:latin typeface="Lucida Sans" panose="020B0602030504020204" pitchFamily="34" charset="0"/>
                      </a:endParaRPr>
                    </a:p>
                  </a:txBody>
                  <a:tcPr marL="68580" marR="68580" marT="34290" marB="34290">
                    <a:solidFill>
                      <a:schemeClr val="bg2">
                        <a:lumMod val="20000"/>
                        <a:lumOff val="80000"/>
                      </a:schemeClr>
                    </a:solidFill>
                  </a:tcPr>
                </a:tc>
                <a:extLst>
                  <a:ext uri="{0D108BD9-81ED-4DB2-BD59-A6C34878D82A}">
                    <a16:rowId xmlns:a16="http://schemas.microsoft.com/office/drawing/2014/main" val="10000"/>
                  </a:ext>
                </a:extLst>
              </a:tr>
              <a:tr h="8771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latin typeface="Lucida Sans" panose="020B0602030504020204" pitchFamily="34" charset="0"/>
                        </a:rPr>
                        <a:t>Gramps teases Gram about how excited she is after she sees Old</a:t>
                      </a:r>
                      <a:r>
                        <a:rPr lang="en-US" sz="2400" baseline="0" dirty="0">
                          <a:latin typeface="Lucida Sans" panose="020B0602030504020204" pitchFamily="34" charset="0"/>
                        </a:rPr>
                        <a:t> Faithful. </a:t>
                      </a:r>
                      <a:endParaRPr lang="en-US" sz="2400" dirty="0">
                        <a:latin typeface="Lucida Sans" panose="020B0602030504020204" pitchFamily="34" charset="0"/>
                      </a:endParaRPr>
                    </a:p>
                    <a:p>
                      <a:endParaRPr lang="en-US" sz="2400" dirty="0">
                        <a:latin typeface="Lucida Sans" panose="020B0602030504020204" pitchFamily="34" charset="0"/>
                      </a:endParaRPr>
                    </a:p>
                  </a:txBody>
                  <a:tcPr marL="68580" marR="68580" marT="34290" marB="34290"/>
                </a:tc>
                <a:extLst>
                  <a:ext uri="{0D108BD9-81ED-4DB2-BD59-A6C34878D82A}">
                    <a16:rowId xmlns:a16="http://schemas.microsoft.com/office/drawing/2014/main" val="10001"/>
                  </a:ext>
                </a:extLst>
              </a:tr>
              <a:tr h="8771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anose="020B0602030504020204" pitchFamily="34" charset="0"/>
                        </a:rPr>
                        <a:t>The narrator worries that Gram is going to be disappointed in Old Faithful. </a:t>
                      </a:r>
                    </a:p>
                    <a:p>
                      <a:endParaRPr lang="en-US" sz="2400" dirty="0">
                        <a:latin typeface="Lucida Sans" panose="020B0602030504020204" pitchFamily="34" charset="0"/>
                      </a:endParaRPr>
                    </a:p>
                  </a:txBody>
                  <a:tcPr marL="68580" marR="68580" marT="34290" marB="34290"/>
                </a:tc>
                <a:extLst>
                  <a:ext uri="{0D108BD9-81ED-4DB2-BD59-A6C34878D82A}">
                    <a16:rowId xmlns:a16="http://schemas.microsoft.com/office/drawing/2014/main" val="10002"/>
                  </a:ext>
                </a:extLst>
              </a:tr>
              <a:tr h="605181">
                <a:tc>
                  <a:txBody>
                    <a:bodyPr/>
                    <a:lstStyle/>
                    <a:p>
                      <a:r>
                        <a:rPr lang="en-US" sz="2400" dirty="0">
                          <a:latin typeface="Lucida Sans" panose="020B0602030504020204" pitchFamily="34" charset="0"/>
                        </a:rPr>
                        <a:t>A park ranger</a:t>
                      </a:r>
                      <a:r>
                        <a:rPr lang="en-US" sz="2400" baseline="0" dirty="0">
                          <a:latin typeface="Lucida Sans" panose="020B0602030504020204" pitchFamily="34" charset="0"/>
                        </a:rPr>
                        <a:t> makes Gram move back behind the ropes around Old Faithful. </a:t>
                      </a:r>
                      <a:endParaRPr lang="en-US" sz="2400" dirty="0">
                        <a:latin typeface="Lucida Sans" panose="020B0602030504020204" pitchFamily="34" charset="0"/>
                      </a:endParaRPr>
                    </a:p>
                  </a:txBody>
                  <a:tcPr marL="68580" marR="68580" marT="34290" marB="34290"/>
                </a:tc>
                <a:extLst>
                  <a:ext uri="{0D108BD9-81ED-4DB2-BD59-A6C34878D82A}">
                    <a16:rowId xmlns:a16="http://schemas.microsoft.com/office/drawing/2014/main" val="10003"/>
                  </a:ext>
                </a:extLst>
              </a:tr>
            </a:tbl>
          </a:graphicData>
        </a:graphic>
      </p:graphicFrame>
      <p:sp>
        <p:nvSpPr>
          <p:cNvPr id="4" name="Rectangle 3"/>
          <p:cNvSpPr/>
          <p:nvPr/>
        </p:nvSpPr>
        <p:spPr>
          <a:xfrm>
            <a:off x="2598575" y="5981810"/>
            <a:ext cx="3946850" cy="307777"/>
          </a:xfrm>
          <a:prstGeom prst="rect">
            <a:avLst/>
          </a:prstGeom>
        </p:spPr>
        <p:txBody>
          <a:bodyPr wrap="none">
            <a:spAutoFit/>
          </a:bodyPr>
          <a:lstStyle/>
          <a:p>
            <a:r>
              <a:rPr lang="en-US" sz="1400" dirty="0"/>
              <a:t>Associated text: </a:t>
            </a:r>
            <a:r>
              <a:rPr lang="en-US" sz="1400" i="1" dirty="0"/>
              <a:t>Walk Two Moons </a:t>
            </a:r>
            <a:r>
              <a:rPr lang="en-US" sz="1400" dirty="0"/>
              <a:t>by Sharon Creech</a:t>
            </a:r>
          </a:p>
        </p:txBody>
      </p:sp>
    </p:spTree>
    <p:extLst>
      <p:ext uri="{BB962C8B-B14F-4D97-AF65-F5344CB8AC3E}">
        <p14:creationId xmlns:p14="http://schemas.microsoft.com/office/powerpoint/2010/main" val="1670749521"/>
      </p:ext>
    </p:extLst>
  </p:cSld>
  <p:clrMapOvr>
    <a:masterClrMapping/>
  </p:clrMapOvr>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7400</TotalTime>
  <Words>16637</Words>
  <Application>Microsoft Office PowerPoint</Application>
  <PresentationFormat>On-screen Show (4:3)</PresentationFormat>
  <Paragraphs>950</Paragraphs>
  <Slides>65</Slides>
  <Notes>62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Lucida Sans</vt:lpstr>
      <vt:lpstr>SAP ATC PPT Template revised</vt:lpstr>
      <vt:lpstr>Grade 4: Common Core State Standards Alignment Guidance</vt:lpstr>
      <vt:lpstr>Session Objective</vt:lpstr>
      <vt:lpstr>Reading Standards for Literature</vt:lpstr>
      <vt:lpstr>Links to Associated Literary Texts</vt:lpstr>
      <vt:lpstr>Diving into the Specific Grade-Level Standards</vt:lpstr>
      <vt:lpstr>CCSS.ELA-Literacy.RL.4.2</vt:lpstr>
      <vt:lpstr>PowerPoint Presentation</vt:lpstr>
      <vt:lpstr>PowerPoint Presentation</vt:lpstr>
      <vt:lpstr>PowerPoint Presentation</vt:lpstr>
      <vt:lpstr>Which central idea from the text should be referenced when creating a complete summary of the excerpt from Walk Two Moons? </vt:lpstr>
      <vt:lpstr>CCSS.ELA-Literacy.RL.4.3</vt:lpstr>
      <vt:lpstr>PowerPoint Presentation</vt:lpstr>
      <vt:lpstr>PowerPoint Presentation</vt:lpstr>
      <vt:lpstr>CCSS.ELA-Literacy.RL.4.4</vt:lpstr>
      <vt:lpstr>PowerPoint Presentation</vt:lpstr>
      <vt:lpstr>PowerPoint Presentation</vt:lpstr>
      <vt:lpstr>PowerPoint Presentation</vt:lpstr>
      <vt:lpstr>PowerPoint Presentation</vt:lpstr>
      <vt:lpstr>CCSS.ELA-Literacy.RL.4.5</vt:lpstr>
      <vt:lpstr>PowerPoint Presentation</vt:lpstr>
      <vt:lpstr>PowerPoint Presentation</vt:lpstr>
      <vt:lpstr>CCSS.ELA-Literacy.RL.4.6</vt:lpstr>
      <vt:lpstr>PowerPoint Presentation</vt:lpstr>
      <vt:lpstr>PowerPoint Presentation</vt:lpstr>
      <vt:lpstr>CCSS.ELA-Literacy.RL.4.7</vt:lpstr>
      <vt:lpstr>PowerPoint Presentation</vt:lpstr>
      <vt:lpstr>PowerPoint Presentation</vt:lpstr>
      <vt:lpstr>CCSS.ELA-Literacy.RL.4.8</vt:lpstr>
      <vt:lpstr>CCSS.ELA-Literacy.RL.4.9</vt:lpstr>
      <vt:lpstr>PowerPoint Presentation</vt:lpstr>
      <vt:lpstr>PowerPoint Presentation</vt:lpstr>
      <vt:lpstr>PowerPoint Presentation</vt:lpstr>
      <vt:lpstr>Bottom Line for  Reading for Literature Standards</vt:lpstr>
      <vt:lpstr>Reading Standards for Informational Text</vt:lpstr>
      <vt:lpstr>Links to Associated Informational Texts</vt:lpstr>
      <vt:lpstr>Diving into the Specific Grade-Level Standards</vt:lpstr>
      <vt:lpstr>CCSS.ELA-Literacy.RI.4.2</vt:lpstr>
      <vt:lpstr>PowerPoint Presentation</vt:lpstr>
      <vt:lpstr>PowerPoint Presentation</vt:lpstr>
      <vt:lpstr>PowerPoint Presentation</vt:lpstr>
      <vt:lpstr>PowerPoint Presentation</vt:lpstr>
      <vt:lpstr>CCSS.ELA-Literacy.RI.4.3</vt:lpstr>
      <vt:lpstr>PowerPoint Presentation</vt:lpstr>
      <vt:lpstr>PowerPoint Presentation</vt:lpstr>
      <vt:lpstr>CCSS.ELA-Literacy.RI.4.4</vt:lpstr>
      <vt:lpstr>PowerPoint Presentation</vt:lpstr>
      <vt:lpstr>PowerPoint Presentation</vt:lpstr>
      <vt:lpstr>CCSS.ELA-Literacy.RI.4.5</vt:lpstr>
      <vt:lpstr>PowerPoint Presentation</vt:lpstr>
      <vt:lpstr>PowerPoint Presentation</vt:lpstr>
      <vt:lpstr>CCSS.ELA-Literacy.4.6</vt:lpstr>
      <vt:lpstr>PowerPoint Presentation</vt:lpstr>
      <vt:lpstr>PowerPoint Presentation</vt:lpstr>
      <vt:lpstr>CCSS.ELA-Literacy.RI.4.7</vt:lpstr>
      <vt:lpstr>PowerPoint Presentation</vt:lpstr>
      <vt:lpstr>PowerPoint Presentation</vt:lpstr>
      <vt:lpstr>CCSS.ELA-Literacy.RI.4.8</vt:lpstr>
      <vt:lpstr>PowerPoint Presentation</vt:lpstr>
      <vt:lpstr>PowerPoint Presentation</vt:lpstr>
      <vt:lpstr>CCSS.ELA-Literacy.RI.4.9</vt:lpstr>
      <vt:lpstr>PowerPoint Presentation</vt:lpstr>
      <vt:lpstr>PowerPoint Presentation</vt:lpstr>
      <vt:lpstr>PowerPoint Presentation</vt:lpstr>
      <vt:lpstr>Bottom Line for  Reading for Information Standards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Alignment to Common Core ELA/Literacy Grade-Level Standards</dc:title>
  <dc:creator>Katie Keown</dc:creator>
  <cp:lastModifiedBy>Pascale Joseph</cp:lastModifiedBy>
  <cp:revision>325</cp:revision>
  <dcterms:created xsi:type="dcterms:W3CDTF">2015-09-21T14:50:40Z</dcterms:created>
  <dcterms:modified xsi:type="dcterms:W3CDTF">2020-01-23T19:54:20Z</dcterms:modified>
</cp:coreProperties>
</file>